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1" r:id="rId8"/>
    <p:sldId id="265" r:id="rId9"/>
    <p:sldId id="266" r:id="rId10"/>
    <p:sldId id="267" r:id="rId11"/>
    <p:sldId id="268" r:id="rId12"/>
    <p:sldId id="272" r:id="rId13"/>
    <p:sldId id="269" r:id="rId14"/>
    <p:sldId id="258" r:id="rId15"/>
    <p:sldId id="271" r:id="rId16"/>
    <p:sldId id="273" r:id="rId17"/>
    <p:sldId id="259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63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1A21-8D56-406F-9FE7-87DCE6456A2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4FBC-895B-4EFB-9D7E-D92D13DF7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9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1A21-8D56-406F-9FE7-87DCE6456A2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4FBC-895B-4EFB-9D7E-D92D13DF7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2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1A21-8D56-406F-9FE7-87DCE6456A2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4FBC-895B-4EFB-9D7E-D92D13DF7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0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1A21-8D56-406F-9FE7-87DCE6456A2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4FBC-895B-4EFB-9D7E-D92D13DF7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3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1A21-8D56-406F-9FE7-87DCE6456A2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4FBC-895B-4EFB-9D7E-D92D13DF7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8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1A21-8D56-406F-9FE7-87DCE6456A2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4FBC-895B-4EFB-9D7E-D92D13DF7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0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1A21-8D56-406F-9FE7-87DCE6456A2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4FBC-895B-4EFB-9D7E-D92D13DF7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0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1A21-8D56-406F-9FE7-87DCE6456A2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4FBC-895B-4EFB-9D7E-D92D13DF7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6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1A21-8D56-406F-9FE7-87DCE6456A2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4FBC-895B-4EFB-9D7E-D92D13DF7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6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1A21-8D56-406F-9FE7-87DCE6456A2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4FBC-895B-4EFB-9D7E-D92D13DF7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1A21-8D56-406F-9FE7-87DCE6456A2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4FBC-895B-4EFB-9D7E-D92D13DF7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2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61A21-8D56-406F-9FE7-87DCE6456A2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4FBC-895B-4EFB-9D7E-D92D13DF7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3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net21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partners,initiatives</a:t>
            </a:r>
            <a:r>
              <a:rPr lang="en-US" dirty="0" smtClean="0"/>
              <a:t>, alliances, groups and meetings within world of the Expanded Programme on Immunization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Quick overview</a:t>
            </a:r>
          </a:p>
          <a:p>
            <a:r>
              <a:rPr lang="en-US" dirty="0" smtClean="0"/>
              <a:t>25-September-2012</a:t>
            </a:r>
          </a:p>
          <a:p>
            <a:r>
              <a:rPr lang="en-US" dirty="0" smtClean="0"/>
              <a:t>GID presentation (A. Wallace)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1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Location:  Seattle</a:t>
            </a:r>
          </a:p>
          <a:p>
            <a:r>
              <a:rPr lang="en-US" dirty="0" smtClean="0"/>
              <a:t>Work extensively on new technologies for vaccine such as:</a:t>
            </a:r>
          </a:p>
          <a:p>
            <a:pPr lvl="1"/>
            <a:r>
              <a:rPr lang="en-US" dirty="0" smtClean="0"/>
              <a:t>Needle-free vaccination, new vaccines, cold chain equipment improvements, computerized record-keeping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844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CDC, Atlanta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Location:  Atlanta</a:t>
            </a:r>
          </a:p>
          <a:p>
            <a:r>
              <a:rPr lang="en-US" dirty="0" smtClean="0"/>
              <a:t>Provide technical support to WHO, UNICEF and Ministries of Health</a:t>
            </a:r>
          </a:p>
          <a:p>
            <a:r>
              <a:rPr lang="en-US" dirty="0" smtClean="0"/>
              <a:t>Conduct operations research on a variety of topics</a:t>
            </a:r>
          </a:p>
          <a:p>
            <a:r>
              <a:rPr lang="en-US" dirty="0" smtClean="0"/>
              <a:t>Programmatic support and funding to WHO and UNICEF for vaccine purchasing, staffing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00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GAVI Alliance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major agency for funding new vaccine purchases, immunization system strengthening and other activities</a:t>
            </a:r>
          </a:p>
          <a:p>
            <a:r>
              <a:rPr lang="en-US" dirty="0" smtClean="0"/>
              <a:t>Funding by multiple other partners including BMGF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501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 key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Rotary International</a:t>
            </a:r>
          </a:p>
          <a:p>
            <a:pPr lvl="1"/>
            <a:r>
              <a:rPr lang="en-US" dirty="0" smtClean="0"/>
              <a:t>Key partner for the global polio eradication initiative</a:t>
            </a:r>
          </a:p>
          <a:p>
            <a:r>
              <a:rPr lang="en-US" dirty="0" smtClean="0"/>
              <a:t>Sabin Vaccine Institute</a:t>
            </a:r>
          </a:p>
          <a:p>
            <a:pPr lvl="1"/>
            <a:r>
              <a:rPr lang="en-US" dirty="0" smtClean="0"/>
              <a:t>Economics research</a:t>
            </a:r>
          </a:p>
          <a:p>
            <a:r>
              <a:rPr lang="en-US" dirty="0" smtClean="0"/>
              <a:t>PROVAC</a:t>
            </a:r>
          </a:p>
          <a:p>
            <a:pPr lvl="1"/>
            <a:r>
              <a:rPr lang="en-US" dirty="0" smtClean="0"/>
              <a:t>Economics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255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Initiatives, ALLIANCES and groups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21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Measles-Rubella Initiative</a:t>
            </a:r>
          </a:p>
          <a:p>
            <a:pPr lvl="1"/>
            <a:r>
              <a:rPr lang="en-US" dirty="0" smtClean="0"/>
              <a:t>Aim to eliminate measles in multiple countries worldwide</a:t>
            </a:r>
          </a:p>
          <a:p>
            <a:pPr lvl="1"/>
            <a:r>
              <a:rPr lang="en-US" dirty="0" smtClean="0"/>
              <a:t>Founding Partners:  WHO, UNICEF, Red Cross, CDC, UN Foundation</a:t>
            </a:r>
          </a:p>
          <a:p>
            <a:r>
              <a:rPr lang="en-US" dirty="0" smtClean="0"/>
              <a:t>Global Polio Eradication Initiative</a:t>
            </a:r>
          </a:p>
          <a:p>
            <a:pPr lvl="1"/>
            <a:r>
              <a:rPr lang="en-US" dirty="0" smtClean="0"/>
              <a:t>Aim to eradicate polio worldwide</a:t>
            </a:r>
          </a:p>
          <a:p>
            <a:pPr lvl="1"/>
            <a:r>
              <a:rPr lang="en-US" dirty="0" smtClean="0"/>
              <a:t>Founding Partners:  WHO, UNICEF, CDC, Rotary </a:t>
            </a:r>
          </a:p>
          <a:p>
            <a:r>
              <a:rPr lang="en-US" dirty="0" smtClean="0"/>
              <a:t>Yellow Fever Initiative</a:t>
            </a:r>
          </a:p>
          <a:p>
            <a:pPr lvl="1"/>
            <a:r>
              <a:rPr lang="en-US" dirty="0" smtClean="0"/>
              <a:t>Aim to reduce yellow fever outbreaks in 12 countries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8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TECHNET21</a:t>
            </a:r>
          </a:p>
          <a:p>
            <a:pPr lvl="1"/>
            <a:r>
              <a:rPr lang="en-US" dirty="0" smtClean="0"/>
              <a:t>Online group of immunization professionals</a:t>
            </a:r>
          </a:p>
          <a:p>
            <a:pPr lvl="1"/>
            <a:r>
              <a:rPr lang="en-US" dirty="0" smtClean="0"/>
              <a:t>Excellent resource library</a:t>
            </a:r>
          </a:p>
          <a:p>
            <a:pPr lvl="1"/>
            <a:r>
              <a:rPr lang="en-US" dirty="0" smtClean="0">
                <a:hlinkClick r:id="rId2"/>
              </a:rPr>
              <a:t>http://www.technet21.org</a:t>
            </a:r>
            <a:endParaRPr lang="en-US" dirty="0" smtClean="0"/>
          </a:p>
          <a:p>
            <a:r>
              <a:rPr lang="en-US" dirty="0" smtClean="0"/>
              <a:t>SAGE</a:t>
            </a:r>
          </a:p>
          <a:p>
            <a:pPr lvl="1"/>
            <a:r>
              <a:rPr lang="en-US" dirty="0" smtClean="0"/>
              <a:t>Strategic Advisory Group of Experts</a:t>
            </a:r>
          </a:p>
          <a:p>
            <a:pPr lvl="1"/>
            <a:r>
              <a:rPr lang="en-US" dirty="0" smtClean="0"/>
              <a:t>Organized by WHO/UNICEF to provide expert consultation on major global immunization policies and direction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060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0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global meetings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and UNICEF usually organize annual regional immunization managers’ meetings</a:t>
            </a:r>
          </a:p>
          <a:p>
            <a:r>
              <a:rPr lang="en-US" dirty="0" smtClean="0"/>
              <a:t>Annual MR Initiative meeting</a:t>
            </a:r>
          </a:p>
          <a:p>
            <a:r>
              <a:rPr lang="en-US" dirty="0" smtClean="0"/>
              <a:t>Bi-annual Global Immunization </a:t>
            </a:r>
            <a:r>
              <a:rPr lang="en-US" dirty="0" smtClean="0"/>
              <a:t>Meeting</a:t>
            </a:r>
          </a:p>
          <a:p>
            <a:r>
              <a:rPr lang="en-US" dirty="0" smtClean="0"/>
              <a:t>IPAC:  Immunization Practices </a:t>
            </a:r>
            <a:r>
              <a:rPr lang="en-US" smtClean="0"/>
              <a:t>Advisory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95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Partners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54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Ministries of Health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 activities</a:t>
            </a:r>
          </a:p>
          <a:p>
            <a:pPr lvl="1"/>
            <a:r>
              <a:rPr lang="en-US" dirty="0" smtClean="0"/>
              <a:t>Operate a country’s immunization program</a:t>
            </a:r>
            <a:endParaRPr lang="en-US" dirty="0"/>
          </a:p>
          <a:p>
            <a:pPr lvl="1"/>
            <a:r>
              <a:rPr lang="en-US" dirty="0" smtClean="0"/>
              <a:t>Employ/hire vaccinators / health staff</a:t>
            </a:r>
          </a:p>
          <a:p>
            <a:pPr lvl="1"/>
            <a:r>
              <a:rPr lang="en-US" dirty="0" smtClean="0"/>
              <a:t>Operate the vaccine supply chain</a:t>
            </a:r>
          </a:p>
        </p:txBody>
      </p:sp>
    </p:spTree>
    <p:extLst>
      <p:ext uri="{BB962C8B-B14F-4D97-AF65-F5344CB8AC3E}">
        <p14:creationId xmlns:p14="http://schemas.microsoft.com/office/powerpoint/2010/main" val="2225275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 HEALTH ORGANIZATION, Global Headquarters (HQ)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Geneva</a:t>
            </a:r>
          </a:p>
          <a:p>
            <a:r>
              <a:rPr lang="en-US" dirty="0" smtClean="0"/>
              <a:t>Usual activities</a:t>
            </a:r>
          </a:p>
          <a:p>
            <a:pPr lvl="1"/>
            <a:r>
              <a:rPr lang="en-US" dirty="0" smtClean="0"/>
              <a:t>Provide guidance on multiple immunization policies</a:t>
            </a:r>
          </a:p>
          <a:p>
            <a:pPr lvl="1"/>
            <a:r>
              <a:rPr lang="en-US" dirty="0" smtClean="0"/>
              <a:t>Develop strategic directions for global program</a:t>
            </a:r>
          </a:p>
          <a:p>
            <a:r>
              <a:rPr lang="en-US" dirty="0" smtClean="0"/>
              <a:t>Structure/staff</a:t>
            </a:r>
          </a:p>
          <a:p>
            <a:pPr lvl="1"/>
            <a:r>
              <a:rPr lang="en-US" dirty="0" smtClean="0"/>
              <a:t>Headquarters in Geneva under Immunizations, Vaccines and </a:t>
            </a:r>
            <a:r>
              <a:rPr lang="en-US" dirty="0" err="1" smtClean="0"/>
              <a:t>Biologicals</a:t>
            </a:r>
            <a:r>
              <a:rPr lang="en-US" dirty="0" smtClean="0"/>
              <a:t> (IVB) group and the Polio group</a:t>
            </a:r>
          </a:p>
          <a:p>
            <a:pPr lvl="1"/>
            <a:r>
              <a:rPr lang="en-US" dirty="0" smtClean="0"/>
              <a:t>Approximately ~40 staff</a:t>
            </a:r>
          </a:p>
        </p:txBody>
      </p:sp>
    </p:spTree>
    <p:extLst>
      <p:ext uri="{BB962C8B-B14F-4D97-AF65-F5344CB8AC3E}">
        <p14:creationId xmlns:p14="http://schemas.microsoft.com/office/powerpoint/2010/main" val="412879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 HEALTH ORGANIZATION, Regional offices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Usual activities</a:t>
            </a:r>
          </a:p>
          <a:p>
            <a:pPr lvl="1"/>
            <a:r>
              <a:rPr lang="en-US" dirty="0" smtClean="0"/>
              <a:t>Provide technical support for country WHO offices in region and work through country offices to support countries where needed</a:t>
            </a:r>
          </a:p>
          <a:p>
            <a:r>
              <a:rPr lang="en-US" dirty="0" smtClean="0"/>
              <a:t>Six regional offices</a:t>
            </a:r>
          </a:p>
          <a:p>
            <a:pPr lvl="1"/>
            <a:r>
              <a:rPr lang="en-US" dirty="0" smtClean="0"/>
              <a:t>European office (EURO): Copenhagen</a:t>
            </a:r>
          </a:p>
          <a:p>
            <a:pPr lvl="1"/>
            <a:r>
              <a:rPr lang="en-US" dirty="0" smtClean="0"/>
              <a:t>Western Pacific office (WPRO):  Manila</a:t>
            </a:r>
          </a:p>
          <a:p>
            <a:pPr lvl="1"/>
            <a:r>
              <a:rPr lang="en-US" dirty="0" smtClean="0"/>
              <a:t>South-East Asian office (SEARO):  New Delhi</a:t>
            </a:r>
          </a:p>
          <a:p>
            <a:pPr lvl="1"/>
            <a:r>
              <a:rPr lang="en-US" dirty="0" smtClean="0"/>
              <a:t>Eastern Mediterranean office (EMRO): Cairo</a:t>
            </a:r>
          </a:p>
          <a:p>
            <a:pPr lvl="1"/>
            <a:r>
              <a:rPr lang="en-US" dirty="0" smtClean="0"/>
              <a:t>Americas Office:  Run by the Pan American Regional Organization (PAHO)  - see next slide</a:t>
            </a:r>
          </a:p>
          <a:p>
            <a:pPr lvl="1"/>
            <a:r>
              <a:rPr lang="en-US" dirty="0" smtClean="0"/>
              <a:t>African office (AFRO): Brazzaville (AFRO also has 3 sub-regional offices called </a:t>
            </a:r>
            <a:r>
              <a:rPr lang="en-US" dirty="0" err="1" smtClean="0"/>
              <a:t>intercountry</a:t>
            </a:r>
            <a:r>
              <a:rPr lang="en-US" dirty="0" smtClean="0"/>
              <a:t> support teams (ISTs) which support specific countries</a:t>
            </a:r>
          </a:p>
          <a:p>
            <a:pPr lvl="2"/>
            <a:r>
              <a:rPr lang="en-US" dirty="0" smtClean="0"/>
              <a:t>IST-West Africa in Ouagadougou; IST-Central Africa in Libreville; IST-East/South Africa in Harare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4700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 HEALTH ORGANIZATION, country offices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Usual activities</a:t>
            </a:r>
          </a:p>
          <a:p>
            <a:pPr lvl="1"/>
            <a:r>
              <a:rPr lang="en-US" dirty="0" smtClean="0"/>
              <a:t>Provide technical support for country’s Ministry of Health</a:t>
            </a:r>
          </a:p>
          <a:p>
            <a:pPr lvl="1"/>
            <a:r>
              <a:rPr lang="en-US" dirty="0" smtClean="0"/>
              <a:t>Usually strongly support surveillance</a:t>
            </a:r>
          </a:p>
          <a:p>
            <a:pPr lvl="1"/>
            <a:r>
              <a:rPr lang="en-US" dirty="0" smtClean="0"/>
              <a:t>May support operations research</a:t>
            </a:r>
          </a:p>
          <a:p>
            <a:r>
              <a:rPr lang="en-US" dirty="0" smtClean="0"/>
              <a:t>Structure/staff</a:t>
            </a:r>
          </a:p>
          <a:p>
            <a:pPr lvl="1"/>
            <a:r>
              <a:rPr lang="en-US" dirty="0" smtClean="0"/>
              <a:t>Usually the WHO country office has an immunization team</a:t>
            </a:r>
          </a:p>
          <a:p>
            <a:pPr lvl="1"/>
            <a:r>
              <a:rPr lang="en-US" dirty="0" smtClean="0"/>
              <a:t>May have surveillance officers scattered throughout country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4700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 American Health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Affiliated with the World Health Organization but essentially run the UN’s immunization teams / focal points in each country of the Americas</a:t>
            </a:r>
          </a:p>
          <a:p>
            <a:r>
              <a:rPr lang="en-US" dirty="0" smtClean="0"/>
              <a:t>PAHO country offices exist on all countries of the Americas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84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UNICEF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Structured vary similarly to WHO</a:t>
            </a:r>
          </a:p>
          <a:p>
            <a:pPr lvl="1"/>
            <a:r>
              <a:rPr lang="en-US" dirty="0" smtClean="0"/>
              <a:t>Headquarters:  New York</a:t>
            </a:r>
          </a:p>
          <a:p>
            <a:pPr lvl="1"/>
            <a:r>
              <a:rPr lang="en-US" dirty="0" smtClean="0"/>
              <a:t>Regional offices exist but in different locations from WHO</a:t>
            </a:r>
          </a:p>
          <a:p>
            <a:pPr lvl="1"/>
            <a:r>
              <a:rPr lang="en-US" dirty="0" smtClean="0"/>
              <a:t>Most developing countries have UNICEF country offices</a:t>
            </a:r>
          </a:p>
          <a:p>
            <a:r>
              <a:rPr lang="en-US" dirty="0" smtClean="0"/>
              <a:t>Usual responsibilities at country level</a:t>
            </a:r>
          </a:p>
          <a:p>
            <a:pPr lvl="1"/>
            <a:r>
              <a:rPr lang="en-US" dirty="0" smtClean="0"/>
              <a:t>Vaccine purchasing and strong support for vaccine supply chain</a:t>
            </a:r>
          </a:p>
          <a:p>
            <a:pPr lvl="1"/>
            <a:r>
              <a:rPr lang="en-US" dirty="0" smtClean="0"/>
              <a:t>Major focus on child survival so often support integrated health initiatives (child health days)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581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&amp; Melinda Gates 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Location:  Seattle</a:t>
            </a:r>
          </a:p>
          <a:p>
            <a:r>
              <a:rPr lang="en-US" dirty="0" smtClean="0"/>
              <a:t>Major funders of all global immunization initiatives</a:t>
            </a:r>
          </a:p>
          <a:p>
            <a:r>
              <a:rPr lang="en-US" dirty="0" smtClean="0"/>
              <a:t>Have a polio eradication team and a routine immunization team at their HQ</a:t>
            </a:r>
          </a:p>
          <a:p>
            <a:r>
              <a:rPr lang="en-US" dirty="0" smtClean="0"/>
              <a:t>Have some country offices:  India,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06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611</Words>
  <Application>Microsoft Office PowerPoint</Application>
  <PresentationFormat>On-screen Show (4:3)</PresentationFormat>
  <Paragraphs>97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The partners,initiatives, alliances, groups and meetings within world of the Expanded Programme on Immunization</vt:lpstr>
      <vt:lpstr>The Partners</vt:lpstr>
      <vt:lpstr>National Ministries of Health</vt:lpstr>
      <vt:lpstr>WORLD HEALTH ORGANIZATION, Global Headquarters (HQ)</vt:lpstr>
      <vt:lpstr>WORLD HEALTH ORGANIZATION, Regional offices</vt:lpstr>
      <vt:lpstr>WORLD HEALTH ORGANIZATION, country offices</vt:lpstr>
      <vt:lpstr>Pan American Health Organization</vt:lpstr>
      <vt:lpstr>UNICEF</vt:lpstr>
      <vt:lpstr>Bill &amp; Melinda Gates Foundation</vt:lpstr>
      <vt:lpstr>PATH</vt:lpstr>
      <vt:lpstr>CDC, Atlanta</vt:lpstr>
      <vt:lpstr>GAVI Alliance</vt:lpstr>
      <vt:lpstr>Others key partners</vt:lpstr>
      <vt:lpstr>Initiatives, ALLIANCES and groups</vt:lpstr>
      <vt:lpstr>Initiatives</vt:lpstr>
      <vt:lpstr>Groups</vt:lpstr>
      <vt:lpstr>MEETINGS</vt:lpstr>
      <vt:lpstr>Key global meetings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partners,initiatives, alliances, groups and meetings within world of the Expanded Programme on Immunization</dc:title>
  <dc:creator>Aaron Wallace. (CDC/CGH/GID)</dc:creator>
  <cp:lastModifiedBy>Aaron Wallace</cp:lastModifiedBy>
  <cp:revision>5</cp:revision>
  <dcterms:created xsi:type="dcterms:W3CDTF">2012-09-25T16:35:55Z</dcterms:created>
  <dcterms:modified xsi:type="dcterms:W3CDTF">2017-02-07T13:53:07Z</dcterms:modified>
</cp:coreProperties>
</file>