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537" r:id="rId2"/>
    <p:sldId id="539" r:id="rId3"/>
    <p:sldId id="540" r:id="rId4"/>
    <p:sldId id="541" r:id="rId5"/>
    <p:sldId id="547" r:id="rId6"/>
    <p:sldId id="542" r:id="rId7"/>
    <p:sldId id="548" r:id="rId8"/>
    <p:sldId id="553" r:id="rId9"/>
    <p:sldId id="543" r:id="rId10"/>
    <p:sldId id="265" r:id="rId11"/>
    <p:sldId id="544" r:id="rId12"/>
    <p:sldId id="538" r:id="rId13"/>
    <p:sldId id="550" r:id="rId14"/>
    <p:sldId id="552" r:id="rId15"/>
    <p:sldId id="559" r:id="rId16"/>
    <p:sldId id="549" r:id="rId17"/>
    <p:sldId id="545" r:id="rId18"/>
    <p:sldId id="546" r:id="rId19"/>
    <p:sldId id="56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438" autoAdjust="0"/>
  </p:normalViewPr>
  <p:slideViewPr>
    <p:cSldViewPr>
      <p:cViewPr>
        <p:scale>
          <a:sx n="75" d="100"/>
          <a:sy n="75" d="100"/>
        </p:scale>
        <p:origin x="-7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AD5C88-A28D-4822-99CB-64C15630F1CD}" type="datetimeFigureOut">
              <a:rPr lang="en-US" smtClean="0"/>
              <a:t>4/24/2012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7A32826-1C92-46F3-B004-5DCF178E857F}" type="slidenum">
              <a:rPr lang="en-US" smtClean="0"/>
              <a:t>‹#›</a:t>
            </a:fld>
            <a:endParaRPr lang="en-US"/>
          </a:p>
        </p:txBody>
      </p:sp>
    </p:spTree>
    <p:extLst>
      <p:ext uri="{BB962C8B-B14F-4D97-AF65-F5344CB8AC3E}">
        <p14:creationId xmlns:p14="http://schemas.microsoft.com/office/powerpoint/2010/main" val="184408531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62360A-A606-48BD-B7D4-388E5D498011}" type="datetimeFigureOut">
              <a:rPr lang="en-US" smtClean="0"/>
              <a:t>4/24/2012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DF15FA-3BDB-4F1E-AD1C-6F20EB6EB346}" type="slidenum">
              <a:rPr lang="en-US" smtClean="0"/>
              <a:t>‹#›</a:t>
            </a:fld>
            <a:endParaRPr lang="en-US"/>
          </a:p>
        </p:txBody>
      </p:sp>
    </p:spTree>
    <p:extLst>
      <p:ext uri="{BB962C8B-B14F-4D97-AF65-F5344CB8AC3E}">
        <p14:creationId xmlns:p14="http://schemas.microsoft.com/office/powerpoint/2010/main" val="98506320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319C37-F2EC-4DDA-97BC-168FD81DBBA7}" type="slidenum">
              <a:rPr lang="en-US"/>
              <a:pPr/>
              <a:t>9</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a:t>On resource CD and in the field manual </a:t>
            </a:r>
          </a:p>
          <a:p>
            <a:r>
              <a:rPr lang="en-US"/>
              <a:t>Will mix the 2 up in this presentation as it is more likely to occur in the field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r>
              <a:rPr lang="en-US"/>
              <a:t>None of these interventions is new. The idea is that these done better and done together can improve services.</a:t>
            </a:r>
          </a:p>
          <a:p>
            <a:r>
              <a:rPr lang="en-US"/>
              <a:t>As STOP will probably mostly get involved with planning, esp. of outreach services, improving supervisory techniques and improving monitoring and use of data</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4708FE-8F59-4F1D-802E-7D1A9DC5FB1A}" type="slidenum">
              <a:rPr lang="en-US"/>
              <a:pPr/>
              <a:t>12</a:t>
            </a:fld>
            <a:endParaRPr lang="en-US"/>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r>
              <a:rPr lang="en-US"/>
              <a:t>Here is an example of how managers might choose to emphasize certain components of the RED strategy to address certain barriers. Some of these are indicators that may reflect problems with one or more barriers at different levels in the EPI program. For example, outreach and data…</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D83938-53B6-4F7F-8229-5D079F9FC1B3}"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F30B2-9379-4AB3-AECD-377BBA9AACA2}" type="slidenum">
              <a:rPr lang="en-US" smtClean="0"/>
              <a:t>‹#›</a:t>
            </a:fld>
            <a:endParaRPr lang="en-US"/>
          </a:p>
        </p:txBody>
      </p:sp>
    </p:spTree>
    <p:extLst>
      <p:ext uri="{BB962C8B-B14F-4D97-AF65-F5344CB8AC3E}">
        <p14:creationId xmlns:p14="http://schemas.microsoft.com/office/powerpoint/2010/main" val="1511670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D83938-53B6-4F7F-8229-5D079F9FC1B3}"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F30B2-9379-4AB3-AECD-377BBA9AACA2}" type="slidenum">
              <a:rPr lang="en-US" smtClean="0"/>
              <a:t>‹#›</a:t>
            </a:fld>
            <a:endParaRPr lang="en-US"/>
          </a:p>
        </p:txBody>
      </p:sp>
    </p:spTree>
    <p:extLst>
      <p:ext uri="{BB962C8B-B14F-4D97-AF65-F5344CB8AC3E}">
        <p14:creationId xmlns:p14="http://schemas.microsoft.com/office/powerpoint/2010/main" val="2565451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D83938-53B6-4F7F-8229-5D079F9FC1B3}"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F30B2-9379-4AB3-AECD-377BBA9AACA2}" type="slidenum">
              <a:rPr lang="en-US" smtClean="0"/>
              <a:t>‹#›</a:t>
            </a:fld>
            <a:endParaRPr lang="en-US"/>
          </a:p>
        </p:txBody>
      </p:sp>
    </p:spTree>
    <p:extLst>
      <p:ext uri="{BB962C8B-B14F-4D97-AF65-F5344CB8AC3E}">
        <p14:creationId xmlns:p14="http://schemas.microsoft.com/office/powerpoint/2010/main" val="4189474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D83938-53B6-4F7F-8229-5D079F9FC1B3}"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F30B2-9379-4AB3-AECD-377BBA9AACA2}" type="slidenum">
              <a:rPr lang="en-US" smtClean="0"/>
              <a:t>‹#›</a:t>
            </a:fld>
            <a:endParaRPr lang="en-US"/>
          </a:p>
        </p:txBody>
      </p:sp>
    </p:spTree>
    <p:extLst>
      <p:ext uri="{BB962C8B-B14F-4D97-AF65-F5344CB8AC3E}">
        <p14:creationId xmlns:p14="http://schemas.microsoft.com/office/powerpoint/2010/main" val="2986736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D83938-53B6-4F7F-8229-5D079F9FC1B3}"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F30B2-9379-4AB3-AECD-377BBA9AACA2}" type="slidenum">
              <a:rPr lang="en-US" smtClean="0"/>
              <a:t>‹#›</a:t>
            </a:fld>
            <a:endParaRPr lang="en-US"/>
          </a:p>
        </p:txBody>
      </p:sp>
    </p:spTree>
    <p:extLst>
      <p:ext uri="{BB962C8B-B14F-4D97-AF65-F5344CB8AC3E}">
        <p14:creationId xmlns:p14="http://schemas.microsoft.com/office/powerpoint/2010/main" val="1965008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D83938-53B6-4F7F-8229-5D079F9FC1B3}" type="datetimeFigureOut">
              <a:rPr lang="en-US" smtClean="0"/>
              <a:t>4/24/2012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F30B2-9379-4AB3-AECD-377BBA9AACA2}" type="slidenum">
              <a:rPr lang="en-US" smtClean="0"/>
              <a:t>‹#›</a:t>
            </a:fld>
            <a:endParaRPr lang="en-US"/>
          </a:p>
        </p:txBody>
      </p:sp>
    </p:spTree>
    <p:extLst>
      <p:ext uri="{BB962C8B-B14F-4D97-AF65-F5344CB8AC3E}">
        <p14:creationId xmlns:p14="http://schemas.microsoft.com/office/powerpoint/2010/main" val="3616340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D83938-53B6-4F7F-8229-5D079F9FC1B3}" type="datetimeFigureOut">
              <a:rPr lang="en-US" smtClean="0"/>
              <a:t>4/24/2012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FF30B2-9379-4AB3-AECD-377BBA9AACA2}" type="slidenum">
              <a:rPr lang="en-US" smtClean="0"/>
              <a:t>‹#›</a:t>
            </a:fld>
            <a:endParaRPr lang="en-US"/>
          </a:p>
        </p:txBody>
      </p:sp>
    </p:spTree>
    <p:extLst>
      <p:ext uri="{BB962C8B-B14F-4D97-AF65-F5344CB8AC3E}">
        <p14:creationId xmlns:p14="http://schemas.microsoft.com/office/powerpoint/2010/main" val="4077794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D83938-53B6-4F7F-8229-5D079F9FC1B3}" type="datetimeFigureOut">
              <a:rPr lang="en-US" smtClean="0"/>
              <a:t>4/24/2012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FF30B2-9379-4AB3-AECD-377BBA9AACA2}" type="slidenum">
              <a:rPr lang="en-US" smtClean="0"/>
              <a:t>‹#›</a:t>
            </a:fld>
            <a:endParaRPr lang="en-US"/>
          </a:p>
        </p:txBody>
      </p:sp>
    </p:spTree>
    <p:extLst>
      <p:ext uri="{BB962C8B-B14F-4D97-AF65-F5344CB8AC3E}">
        <p14:creationId xmlns:p14="http://schemas.microsoft.com/office/powerpoint/2010/main" val="2925499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D83938-53B6-4F7F-8229-5D079F9FC1B3}" type="datetimeFigureOut">
              <a:rPr lang="en-US" smtClean="0"/>
              <a:t>4/24/2012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FF30B2-9379-4AB3-AECD-377BBA9AACA2}" type="slidenum">
              <a:rPr lang="en-US" smtClean="0"/>
              <a:t>‹#›</a:t>
            </a:fld>
            <a:endParaRPr lang="en-US"/>
          </a:p>
        </p:txBody>
      </p:sp>
    </p:spTree>
    <p:extLst>
      <p:ext uri="{BB962C8B-B14F-4D97-AF65-F5344CB8AC3E}">
        <p14:creationId xmlns:p14="http://schemas.microsoft.com/office/powerpoint/2010/main" val="1896315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D83938-53B6-4F7F-8229-5D079F9FC1B3}" type="datetimeFigureOut">
              <a:rPr lang="en-US" smtClean="0"/>
              <a:t>4/24/2012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F30B2-9379-4AB3-AECD-377BBA9AACA2}" type="slidenum">
              <a:rPr lang="en-US" smtClean="0"/>
              <a:t>‹#›</a:t>
            </a:fld>
            <a:endParaRPr lang="en-US"/>
          </a:p>
        </p:txBody>
      </p:sp>
    </p:spTree>
    <p:extLst>
      <p:ext uri="{BB962C8B-B14F-4D97-AF65-F5344CB8AC3E}">
        <p14:creationId xmlns:p14="http://schemas.microsoft.com/office/powerpoint/2010/main" val="3598760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D83938-53B6-4F7F-8229-5D079F9FC1B3}" type="datetimeFigureOut">
              <a:rPr lang="en-US" smtClean="0"/>
              <a:t>4/24/2012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F30B2-9379-4AB3-AECD-377BBA9AACA2}" type="slidenum">
              <a:rPr lang="en-US" smtClean="0"/>
              <a:t>‹#›</a:t>
            </a:fld>
            <a:endParaRPr lang="en-US"/>
          </a:p>
        </p:txBody>
      </p:sp>
    </p:spTree>
    <p:extLst>
      <p:ext uri="{BB962C8B-B14F-4D97-AF65-F5344CB8AC3E}">
        <p14:creationId xmlns:p14="http://schemas.microsoft.com/office/powerpoint/2010/main" val="1725929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83938-53B6-4F7F-8229-5D079F9FC1B3}" type="datetimeFigureOut">
              <a:rPr lang="en-US" smtClean="0"/>
              <a:t>4/24/2012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FF30B2-9379-4AB3-AECD-377BBA9AACA2}" type="slidenum">
              <a:rPr lang="en-US" smtClean="0"/>
              <a:t>‹#›</a:t>
            </a:fld>
            <a:endParaRPr lang="en-US"/>
          </a:p>
        </p:txBody>
      </p:sp>
    </p:spTree>
    <p:extLst>
      <p:ext uri="{BB962C8B-B14F-4D97-AF65-F5344CB8AC3E}">
        <p14:creationId xmlns:p14="http://schemas.microsoft.com/office/powerpoint/2010/main" val="2905304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who.int/entity/immunization_delivery/systems_policy/AFRO-RED_Aug2008.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2" Type="http://schemas.openxmlformats.org/officeDocument/2006/relationships/hyperlink" Target="http://www.youtube.com/watch?v=6zW9EB5D3Cw"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n-US" dirty="0" smtClean="0"/>
              <a:t>Common Problems &amp; Solutions to High </a:t>
            </a:r>
            <a:r>
              <a:rPr lang="en-US" dirty="0"/>
              <a:t>R</a:t>
            </a:r>
            <a:r>
              <a:rPr lang="en-US" dirty="0" smtClean="0"/>
              <a:t>outine </a:t>
            </a:r>
            <a:r>
              <a:rPr lang="en-US" dirty="0"/>
              <a:t>I</a:t>
            </a:r>
            <a:r>
              <a:rPr lang="en-US" dirty="0" smtClean="0"/>
              <a:t>mmunization </a:t>
            </a:r>
            <a:r>
              <a:rPr lang="en-US" dirty="0"/>
              <a:t>C</a:t>
            </a:r>
            <a:r>
              <a:rPr lang="en-US" dirty="0" smtClean="0"/>
              <a:t>overage</a:t>
            </a:r>
            <a:endParaRPr lang="en-US" dirty="0"/>
          </a:p>
        </p:txBody>
      </p:sp>
      <p:sp>
        <p:nvSpPr>
          <p:cNvPr id="4" name="Subtitle 3"/>
          <p:cNvSpPr>
            <a:spLocks noGrp="1"/>
          </p:cNvSpPr>
          <p:nvPr>
            <p:ph type="subTitle" idx="1"/>
          </p:nvPr>
        </p:nvSpPr>
        <p:spPr/>
        <p:txBody>
          <a:bodyPr/>
          <a:lstStyle/>
          <a:p>
            <a:r>
              <a:rPr lang="en-US" dirty="0" smtClean="0"/>
              <a:t>An Introduction to the RED strategy</a:t>
            </a:r>
            <a:endParaRPr lang="en-US" dirty="0"/>
          </a:p>
        </p:txBody>
      </p:sp>
    </p:spTree>
    <p:extLst>
      <p:ext uri="{BB962C8B-B14F-4D97-AF65-F5344CB8AC3E}">
        <p14:creationId xmlns:p14="http://schemas.microsoft.com/office/powerpoint/2010/main" val="3623854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381000" y="1828800"/>
            <a:ext cx="7772400" cy="4648200"/>
          </a:xfrm>
          <a:prstGeom prst="rect">
            <a:avLst/>
          </a:prstGeom>
          <a:noFill/>
          <a:ln w="9525">
            <a:noFill/>
            <a:miter lim="800000"/>
            <a:headEnd/>
            <a:tailEnd/>
          </a:ln>
          <a:effectLst/>
        </p:spPr>
        <p:txBody>
          <a:bodyPr/>
          <a:lstStyle/>
          <a:p>
            <a:pPr marL="342900" indent="-342900">
              <a:spcBef>
                <a:spcPct val="20000"/>
              </a:spcBef>
              <a:buClr>
                <a:schemeClr val="accent1"/>
              </a:buClr>
              <a:buSzPct val="65000"/>
              <a:buFont typeface="Symbol" pitchFamily="18" charset="2"/>
              <a:buChar char="·"/>
            </a:pPr>
            <a:r>
              <a:rPr lang="en-GB" sz="3000" dirty="0"/>
              <a:t>Re-establish </a:t>
            </a:r>
            <a:r>
              <a:rPr lang="en-GB" sz="3000" b="1" dirty="0">
                <a:solidFill>
                  <a:srgbClr val="FF0000"/>
                </a:solidFill>
              </a:rPr>
              <a:t>outreach</a:t>
            </a:r>
            <a:r>
              <a:rPr lang="en-GB" sz="3000" dirty="0"/>
              <a:t> services</a:t>
            </a:r>
            <a:endParaRPr lang="en-GB" sz="3400" i="1" dirty="0"/>
          </a:p>
          <a:p>
            <a:pPr marL="342900" indent="-342900">
              <a:spcBef>
                <a:spcPct val="20000"/>
              </a:spcBef>
              <a:buClr>
                <a:schemeClr val="accent1"/>
              </a:buClr>
              <a:buSzPct val="65000"/>
              <a:buFont typeface="Symbol" pitchFamily="18" charset="2"/>
              <a:buChar char="·"/>
            </a:pPr>
            <a:r>
              <a:rPr lang="en-GB" sz="3000" dirty="0"/>
              <a:t>Conduct </a:t>
            </a:r>
            <a:r>
              <a:rPr lang="en-GB" sz="3000" b="1" dirty="0">
                <a:solidFill>
                  <a:srgbClr val="FF0000"/>
                </a:solidFill>
              </a:rPr>
              <a:t>supportive supervision</a:t>
            </a:r>
            <a:endParaRPr lang="en-GB" sz="3400" b="1" dirty="0">
              <a:solidFill>
                <a:srgbClr val="FF0000"/>
              </a:solidFill>
            </a:endParaRPr>
          </a:p>
          <a:p>
            <a:pPr marL="342900" indent="-342900">
              <a:spcBef>
                <a:spcPct val="20000"/>
              </a:spcBef>
              <a:buClr>
                <a:schemeClr val="accent1"/>
              </a:buClr>
              <a:buSzPct val="65000"/>
              <a:buFont typeface="Symbol" pitchFamily="18" charset="2"/>
              <a:buChar char="·"/>
            </a:pPr>
            <a:r>
              <a:rPr lang="en-GB" sz="3000" dirty="0"/>
              <a:t>Establish</a:t>
            </a:r>
            <a:r>
              <a:rPr lang="en-GB" sz="3000" b="1" dirty="0">
                <a:solidFill>
                  <a:srgbClr val="FF0000"/>
                </a:solidFill>
              </a:rPr>
              <a:t> community links</a:t>
            </a:r>
            <a:r>
              <a:rPr lang="en-GB" sz="3000" dirty="0"/>
              <a:t> with service delivery</a:t>
            </a:r>
          </a:p>
          <a:p>
            <a:pPr marL="342900" indent="-342900">
              <a:spcBef>
                <a:spcPct val="20000"/>
              </a:spcBef>
              <a:buClr>
                <a:schemeClr val="accent1"/>
              </a:buClr>
              <a:buSzPct val="65000"/>
              <a:buFont typeface="Symbol" pitchFamily="18" charset="2"/>
              <a:buChar char="·"/>
            </a:pPr>
            <a:r>
              <a:rPr lang="en-GB" sz="3000" b="1" dirty="0">
                <a:solidFill>
                  <a:srgbClr val="FF0000"/>
                </a:solidFill>
              </a:rPr>
              <a:t>Monitor</a:t>
            </a:r>
            <a:r>
              <a:rPr lang="en-GB" sz="3000" dirty="0">
                <a:solidFill>
                  <a:srgbClr val="FF0000"/>
                </a:solidFill>
              </a:rPr>
              <a:t> </a:t>
            </a:r>
            <a:r>
              <a:rPr lang="en-GB" sz="3000" b="1" dirty="0">
                <a:solidFill>
                  <a:srgbClr val="FF0000"/>
                </a:solidFill>
              </a:rPr>
              <a:t>and use data</a:t>
            </a:r>
            <a:r>
              <a:rPr lang="en-GB" sz="3000" dirty="0"/>
              <a:t> for action</a:t>
            </a:r>
          </a:p>
          <a:p>
            <a:pPr marL="342900" indent="-342900">
              <a:spcBef>
                <a:spcPct val="20000"/>
              </a:spcBef>
              <a:buClr>
                <a:schemeClr val="accent1"/>
              </a:buClr>
              <a:buSzPct val="65000"/>
              <a:buFont typeface="Symbol" pitchFamily="18" charset="2"/>
              <a:buChar char="·"/>
            </a:pPr>
            <a:r>
              <a:rPr lang="en-GB" sz="3000" dirty="0"/>
              <a:t>Improve</a:t>
            </a:r>
            <a:r>
              <a:rPr lang="en-GB" sz="3000" b="1" dirty="0">
                <a:solidFill>
                  <a:srgbClr val="FF0000"/>
                </a:solidFill>
              </a:rPr>
              <a:t> planning</a:t>
            </a:r>
            <a:r>
              <a:rPr lang="en-GB" sz="3000" dirty="0">
                <a:solidFill>
                  <a:srgbClr val="FF0000"/>
                </a:solidFill>
              </a:rPr>
              <a:t> </a:t>
            </a:r>
            <a:r>
              <a:rPr lang="en-GB" sz="3000" b="1" dirty="0">
                <a:solidFill>
                  <a:srgbClr val="FF0000"/>
                </a:solidFill>
              </a:rPr>
              <a:t>and management</a:t>
            </a:r>
            <a:r>
              <a:rPr lang="en-GB" sz="3000" dirty="0"/>
              <a:t> of </a:t>
            </a:r>
            <a:r>
              <a:rPr lang="en-GB" sz="3000" dirty="0" smtClean="0"/>
              <a:t>resources</a:t>
            </a:r>
            <a:br>
              <a:rPr lang="en-GB" sz="3000" dirty="0" smtClean="0"/>
            </a:br>
            <a:endParaRPr lang="en-GB" sz="3000" dirty="0" smtClean="0"/>
          </a:p>
          <a:p>
            <a:pPr algn="ctr">
              <a:spcBef>
                <a:spcPct val="20000"/>
              </a:spcBef>
              <a:buClr>
                <a:schemeClr val="accent1"/>
              </a:buClr>
              <a:buSzPct val="65000"/>
            </a:pPr>
            <a:r>
              <a:rPr lang="en-GB" sz="2400" i="1" dirty="0" smtClean="0"/>
              <a:t>Much of what we covered in the two previous presentations is included in the RED strategy</a:t>
            </a:r>
            <a:endParaRPr lang="en-GB" sz="2400" i="1" dirty="0"/>
          </a:p>
        </p:txBody>
      </p:sp>
      <p:sp>
        <p:nvSpPr>
          <p:cNvPr id="31747" name="Rectangle 3"/>
          <p:cNvSpPr>
            <a:spLocks noGrp="1" noChangeArrowheads="1"/>
          </p:cNvSpPr>
          <p:nvPr>
            <p:ph type="title"/>
          </p:nvPr>
        </p:nvSpPr>
        <p:spPr>
          <a:xfrm>
            <a:off x="228600" y="381000"/>
            <a:ext cx="8915400" cy="990600"/>
          </a:xfrm>
        </p:spPr>
        <p:txBody>
          <a:bodyPr>
            <a:normAutofit fontScale="90000"/>
          </a:bodyPr>
          <a:lstStyle/>
          <a:p>
            <a:r>
              <a:rPr lang="en-US" sz="3800" dirty="0" smtClean="0"/>
              <a:t>The Reaching Every District (RED) strategy is often used to structure strategies to improve RI</a:t>
            </a:r>
            <a:endParaRPr lang="en-US" sz="3800" dirty="0"/>
          </a:p>
        </p:txBody>
      </p:sp>
      <p:sp>
        <p:nvSpPr>
          <p:cNvPr id="31748" name="Text Box 4"/>
          <p:cNvSpPr txBox="1">
            <a:spLocks noChangeArrowheads="1"/>
          </p:cNvSpPr>
          <p:nvPr/>
        </p:nvSpPr>
        <p:spPr bwMode="auto">
          <a:xfrm>
            <a:off x="2590800" y="6392863"/>
            <a:ext cx="1676400" cy="366712"/>
          </a:xfrm>
          <a:prstGeom prst="rect">
            <a:avLst/>
          </a:prstGeom>
          <a:noFill/>
          <a:ln w="9525">
            <a:noFill/>
            <a:miter lim="800000"/>
            <a:headEnd/>
            <a:tailEnd/>
          </a:ln>
          <a:effectLst/>
        </p:spPr>
        <p:txBody>
          <a:bodyPr>
            <a:spAutoFit/>
          </a:bodyPr>
          <a:lstStyle/>
          <a:p>
            <a:pPr>
              <a:spcBef>
                <a:spcPct val="50000"/>
              </a:spcBef>
            </a:pPr>
            <a:endParaRPr lang="en-US"/>
          </a:p>
        </p:txBody>
      </p:sp>
    </p:spTree>
    <p:extLst>
      <p:ext uri="{BB962C8B-B14F-4D97-AF65-F5344CB8AC3E}">
        <p14:creationId xmlns:p14="http://schemas.microsoft.com/office/powerpoint/2010/main" val="5403144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pPr algn="ctr"/>
            <a:r>
              <a:rPr lang="en-US" dirty="0" smtClean="0"/>
              <a:t>Why was RED created?</a:t>
            </a:r>
            <a:endParaRPr lang="en-US" dirty="0"/>
          </a:p>
        </p:txBody>
      </p:sp>
      <p:sp>
        <p:nvSpPr>
          <p:cNvPr id="177155" name="Rectangle 3"/>
          <p:cNvSpPr>
            <a:spLocks noGrp="1" noChangeArrowheads="1"/>
          </p:cNvSpPr>
          <p:nvPr>
            <p:ph idx="1"/>
          </p:nvPr>
        </p:nvSpPr>
        <p:spPr>
          <a:xfrm>
            <a:off x="381000" y="1459830"/>
            <a:ext cx="8229600" cy="4788570"/>
          </a:xfrm>
        </p:spPr>
        <p:txBody>
          <a:bodyPr>
            <a:normAutofit fontScale="92500" lnSpcReduction="10000"/>
          </a:bodyPr>
          <a:lstStyle/>
          <a:p>
            <a:r>
              <a:rPr lang="en-US" dirty="0" smtClean="0"/>
              <a:t>During 1990s, immunization coverage stagnated</a:t>
            </a:r>
          </a:p>
          <a:p>
            <a:r>
              <a:rPr lang="en-US" dirty="0" smtClean="0"/>
              <a:t>Too much focus on national coverage</a:t>
            </a:r>
          </a:p>
          <a:p>
            <a:pPr lvl="1"/>
            <a:r>
              <a:rPr lang="en-US" dirty="0" smtClean="0"/>
              <a:t>Hiding low performance of many districts</a:t>
            </a:r>
          </a:p>
          <a:p>
            <a:r>
              <a:rPr lang="en-US" dirty="0" smtClean="0"/>
              <a:t>Many developing countries decentralizing administrative functions to district level</a:t>
            </a:r>
          </a:p>
          <a:p>
            <a:r>
              <a:rPr lang="en-US" dirty="0" smtClean="0"/>
              <a:t>Identification and </a:t>
            </a:r>
            <a:r>
              <a:rPr lang="en-US" dirty="0"/>
              <a:t>improvement </a:t>
            </a:r>
            <a:r>
              <a:rPr lang="en-US" dirty="0" smtClean="0"/>
              <a:t>of </a:t>
            </a:r>
            <a:r>
              <a:rPr lang="en-US" dirty="0"/>
              <a:t>poorly performing districts </a:t>
            </a:r>
            <a:r>
              <a:rPr lang="en-US" dirty="0" smtClean="0"/>
              <a:t>deemed critical </a:t>
            </a:r>
            <a:r>
              <a:rPr lang="en-US" dirty="0"/>
              <a:t>to reduce </a:t>
            </a:r>
            <a:r>
              <a:rPr lang="en-US" dirty="0" smtClean="0"/>
              <a:t>outbreaks</a:t>
            </a:r>
          </a:p>
          <a:p>
            <a:r>
              <a:rPr lang="en-US" dirty="0" smtClean="0"/>
              <a:t>Assessments indicated that basic operations not happening</a:t>
            </a:r>
          </a:p>
        </p:txBody>
      </p:sp>
    </p:spTree>
    <p:extLst>
      <p:ext uri="{BB962C8B-B14F-4D97-AF65-F5344CB8AC3E}">
        <p14:creationId xmlns:p14="http://schemas.microsoft.com/office/powerpoint/2010/main" val="2290438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7715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715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715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7155">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715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71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normAutofit/>
          </a:bodyPr>
          <a:lstStyle/>
          <a:p>
            <a:r>
              <a:rPr lang="en-US" sz="3800" dirty="0" smtClean="0"/>
              <a:t>Matching </a:t>
            </a:r>
            <a:r>
              <a:rPr lang="en-US" sz="3800" dirty="0" smtClean="0">
                <a:solidFill>
                  <a:srgbClr val="FF0000"/>
                </a:solidFill>
              </a:rPr>
              <a:t>RED</a:t>
            </a:r>
            <a:r>
              <a:rPr lang="en-US" sz="3800" dirty="0" smtClean="0"/>
              <a:t> </a:t>
            </a:r>
            <a:r>
              <a:rPr lang="en-US" sz="3800" dirty="0"/>
              <a:t>strategies to barriers</a:t>
            </a:r>
          </a:p>
        </p:txBody>
      </p:sp>
      <p:graphicFrame>
        <p:nvGraphicFramePr>
          <p:cNvPr id="169987" name="Group 3"/>
          <p:cNvGraphicFramePr>
            <a:graphicFrameLocks noGrp="1"/>
          </p:cNvGraphicFramePr>
          <p:nvPr>
            <p:ph idx="1"/>
          </p:nvPr>
        </p:nvGraphicFramePr>
        <p:xfrm>
          <a:off x="228600" y="1560092"/>
          <a:ext cx="8686800" cy="5052379"/>
        </p:xfrm>
        <a:graphic>
          <a:graphicData uri="http://schemas.openxmlformats.org/drawingml/2006/table">
            <a:tbl>
              <a:tblPr/>
              <a:tblGrid>
                <a:gridCol w="1930400"/>
                <a:gridCol w="1041400"/>
                <a:gridCol w="1524000"/>
                <a:gridCol w="1219200"/>
                <a:gridCol w="1371600"/>
                <a:gridCol w="1600200"/>
              </a:tblGrid>
              <a:tr h="7540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Poor access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High dropout/ poor utilization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Missed </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Oppor-</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tunities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Manage-ment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Community barriers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Outreach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Supportive supervision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Community links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Monitoring, use of data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39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Resource management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7791954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Strategy: Brief description</a:t>
            </a:r>
            <a:endParaRPr lang="en-US" dirty="0"/>
          </a:p>
        </p:txBody>
      </p:sp>
      <p:sp>
        <p:nvSpPr>
          <p:cNvPr id="3" name="Content Placeholder 2"/>
          <p:cNvSpPr>
            <a:spLocks noGrp="1"/>
          </p:cNvSpPr>
          <p:nvPr>
            <p:ph idx="1"/>
          </p:nvPr>
        </p:nvSpPr>
        <p:spPr/>
        <p:txBody>
          <a:bodyPr>
            <a:normAutofit lnSpcReduction="10000"/>
          </a:bodyPr>
          <a:lstStyle/>
          <a:p>
            <a:r>
              <a:rPr lang="en-US" i="1" dirty="0" smtClean="0"/>
              <a:t>Primary objective: Ensure each RED strategy occurs regularly</a:t>
            </a:r>
          </a:p>
          <a:p>
            <a:r>
              <a:rPr lang="en-US" dirty="0" smtClean="0"/>
              <a:t>Outreach</a:t>
            </a:r>
          </a:p>
          <a:p>
            <a:pPr lvl="1"/>
            <a:r>
              <a:rPr lang="en-US" dirty="0" smtClean="0"/>
              <a:t>Create a catchment area maps, identify villages for outreach, create an outreach session plan, track sessions planned versus conducted</a:t>
            </a:r>
          </a:p>
          <a:p>
            <a:r>
              <a:rPr lang="en-US" dirty="0" smtClean="0"/>
              <a:t>Supervision</a:t>
            </a:r>
          </a:p>
          <a:p>
            <a:pPr lvl="1"/>
            <a:r>
              <a:rPr lang="en-US" dirty="0" smtClean="0"/>
              <a:t>Ensure supervision is a two-way dialogue, solves the vaccinator’s problems.  Tracks visits planned versus conducted</a:t>
            </a:r>
            <a:endParaRPr lang="en-US" dirty="0"/>
          </a:p>
        </p:txBody>
      </p:sp>
    </p:spTree>
    <p:extLst>
      <p:ext uri="{BB962C8B-B14F-4D97-AF65-F5344CB8AC3E}">
        <p14:creationId xmlns:p14="http://schemas.microsoft.com/office/powerpoint/2010/main" val="2834868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Strategy: Brief description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Community Links</a:t>
            </a:r>
          </a:p>
          <a:p>
            <a:pPr lvl="1"/>
            <a:r>
              <a:rPr lang="en-US" dirty="0" smtClean="0"/>
              <a:t>Maintain regular dialogue with village leaders and identify a social mobilizer focal point</a:t>
            </a:r>
          </a:p>
          <a:p>
            <a:r>
              <a:rPr lang="en-US" dirty="0" smtClean="0"/>
              <a:t>Monitor &amp; Use Data For Action</a:t>
            </a:r>
          </a:p>
          <a:p>
            <a:pPr lvl="1"/>
            <a:r>
              <a:rPr lang="en-US" dirty="0" smtClean="0"/>
              <a:t>Accurately monitor key RI information (coverage, dropout) and use them to identify and remedy low performing areas</a:t>
            </a:r>
          </a:p>
          <a:p>
            <a:r>
              <a:rPr lang="en-US" dirty="0" smtClean="0"/>
              <a:t>Planning</a:t>
            </a:r>
          </a:p>
          <a:p>
            <a:pPr lvl="1"/>
            <a:r>
              <a:rPr lang="en-US" dirty="0" smtClean="0"/>
              <a:t>Create “living” </a:t>
            </a:r>
            <a:r>
              <a:rPr lang="en-US" dirty="0" err="1" smtClean="0"/>
              <a:t>microplans</a:t>
            </a:r>
            <a:r>
              <a:rPr lang="en-US" dirty="0" smtClean="0"/>
              <a:t>: Plan fixed and outreach session schedules, forecast vaccine needs, plan community meetings, monitor performance </a:t>
            </a:r>
            <a:r>
              <a:rPr lang="en-US" smtClean="0"/>
              <a:t>and identify </a:t>
            </a:r>
            <a:r>
              <a:rPr lang="en-US" dirty="0" smtClean="0"/>
              <a:t>low performing areas</a:t>
            </a:r>
            <a:endParaRPr lang="en-US" dirty="0"/>
          </a:p>
        </p:txBody>
      </p:sp>
    </p:spTree>
    <p:extLst>
      <p:ext uri="{BB962C8B-B14F-4D97-AF65-F5344CB8AC3E}">
        <p14:creationId xmlns:p14="http://schemas.microsoft.com/office/powerpoint/2010/main" val="4257711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RED operationalized?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Countries will</a:t>
            </a:r>
          </a:p>
          <a:p>
            <a:pPr lvl="1"/>
            <a:r>
              <a:rPr lang="en-US" dirty="0"/>
              <a:t>C</a:t>
            </a:r>
            <a:r>
              <a:rPr lang="en-US" dirty="0" smtClean="0"/>
              <a:t>onduct annual or biannual “RED” trainings</a:t>
            </a:r>
          </a:p>
          <a:p>
            <a:pPr lvl="1"/>
            <a:r>
              <a:rPr lang="en-US" dirty="0"/>
              <a:t>M</a:t>
            </a:r>
            <a:r>
              <a:rPr lang="en-US" dirty="0" smtClean="0"/>
              <a:t>onitor performance indicators at a district level</a:t>
            </a:r>
          </a:p>
          <a:p>
            <a:pPr lvl="2"/>
            <a:r>
              <a:rPr lang="en-US" dirty="0" smtClean="0"/>
              <a:t>Example: Number of districts with 90% coverage</a:t>
            </a:r>
          </a:p>
          <a:p>
            <a:pPr lvl="1"/>
            <a:r>
              <a:rPr lang="en-US" dirty="0"/>
              <a:t>M</a:t>
            </a:r>
            <a:r>
              <a:rPr lang="en-US" dirty="0" smtClean="0"/>
              <a:t>onitor &amp; report multiple process indicators related to RED implementation</a:t>
            </a:r>
          </a:p>
          <a:p>
            <a:pPr lvl="2"/>
            <a:r>
              <a:rPr lang="en-US" dirty="0" smtClean="0"/>
              <a:t>Example: proportion of outreach sessions conducted or planned</a:t>
            </a:r>
          </a:p>
          <a:p>
            <a:pPr lvl="1"/>
            <a:r>
              <a:rPr lang="en-US" dirty="0" smtClean="0"/>
              <a:t>Develop national action plans around RED strategies</a:t>
            </a:r>
          </a:p>
          <a:p>
            <a:pPr marL="914400" lvl="2" indent="0">
              <a:buNone/>
            </a:pPr>
            <a:endParaRPr lang="en-US" dirty="0" smtClean="0"/>
          </a:p>
          <a:p>
            <a:r>
              <a:rPr lang="en-US" dirty="0" smtClean="0"/>
              <a:t>Global partners provide funding directed at RED activities</a:t>
            </a:r>
          </a:p>
          <a:p>
            <a:pPr lvl="1"/>
            <a:r>
              <a:rPr lang="en-US" dirty="0" smtClean="0"/>
              <a:t>Example: Fuel for outreach sessions, supervision visits</a:t>
            </a:r>
          </a:p>
        </p:txBody>
      </p:sp>
    </p:spTree>
    <p:extLst>
      <p:ext uri="{BB962C8B-B14F-4D97-AF65-F5344CB8AC3E}">
        <p14:creationId xmlns:p14="http://schemas.microsoft.com/office/powerpoint/2010/main" val="3376403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Learn more about the RED strategy</a:t>
            </a:r>
            <a:endParaRPr lang="en-US" dirty="0"/>
          </a:p>
        </p:txBody>
      </p:sp>
      <p:sp>
        <p:nvSpPr>
          <p:cNvPr id="3" name="Content Placeholder 2"/>
          <p:cNvSpPr>
            <a:spLocks noGrp="1"/>
          </p:cNvSpPr>
          <p:nvPr>
            <p:ph idx="1"/>
          </p:nvPr>
        </p:nvSpPr>
        <p:spPr/>
        <p:txBody>
          <a:bodyPr/>
          <a:lstStyle/>
          <a:p>
            <a:r>
              <a:rPr lang="en-US" dirty="0" smtClean="0"/>
              <a:t>African Region </a:t>
            </a:r>
            <a:r>
              <a:rPr lang="en-US" dirty="0"/>
              <a:t>RED Guide: </a:t>
            </a:r>
            <a:r>
              <a:rPr lang="en-US" dirty="0">
                <a:hlinkClick r:id="rId2"/>
              </a:rPr>
              <a:t>http://</a:t>
            </a:r>
            <a:r>
              <a:rPr lang="en-US" dirty="0" smtClean="0">
                <a:hlinkClick r:id="rId2"/>
              </a:rPr>
              <a:t>www.who.int/entity/immunization_delivery/systems_policy/AFRO-RED_Aug2008.pdf</a:t>
            </a:r>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609520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277813"/>
            <a:ext cx="8686800" cy="788987"/>
          </a:xfrm>
        </p:spPr>
        <p:txBody>
          <a:bodyPr>
            <a:normAutofit fontScale="90000"/>
          </a:bodyPr>
          <a:lstStyle/>
          <a:p>
            <a:r>
              <a:rPr lang="en-US" sz="3800" dirty="0"/>
              <a:t>Additional Routine Immunization Resources</a:t>
            </a:r>
          </a:p>
        </p:txBody>
      </p:sp>
      <p:sp>
        <p:nvSpPr>
          <p:cNvPr id="74755" name="Rectangle 3"/>
          <p:cNvSpPr>
            <a:spLocks noGrp="1" noChangeArrowheads="1"/>
          </p:cNvSpPr>
          <p:nvPr>
            <p:ph idx="1"/>
          </p:nvPr>
        </p:nvSpPr>
        <p:spPr>
          <a:xfrm>
            <a:off x="457200" y="1447800"/>
            <a:ext cx="4724400" cy="4953000"/>
          </a:xfrm>
        </p:spPr>
        <p:txBody>
          <a:bodyPr/>
          <a:lstStyle/>
          <a:p>
            <a:r>
              <a:rPr lang="en-US" sz="2600" dirty="0" smtClean="0"/>
              <a:t>Your RI CD</a:t>
            </a:r>
          </a:p>
          <a:p>
            <a:pPr lvl="1"/>
            <a:r>
              <a:rPr lang="en-US" sz="2200" dirty="0" smtClean="0"/>
              <a:t>Implementing </a:t>
            </a:r>
            <a:r>
              <a:rPr lang="en-US" sz="2200" dirty="0"/>
              <a:t>RED Approach, </a:t>
            </a:r>
            <a:r>
              <a:rPr lang="en-US" sz="2200" dirty="0" smtClean="0"/>
              <a:t>August 2008</a:t>
            </a:r>
            <a:endParaRPr lang="en-US" sz="2200" dirty="0"/>
          </a:p>
          <a:p>
            <a:pPr lvl="1"/>
            <a:r>
              <a:rPr lang="en-US" sz="2200" dirty="0"/>
              <a:t>Increasing Immunization Coverage at the Health Facility </a:t>
            </a:r>
            <a:r>
              <a:rPr lang="en-US" sz="2200" dirty="0" smtClean="0"/>
              <a:t>level</a:t>
            </a:r>
            <a:endParaRPr lang="en-US" sz="2200" dirty="0"/>
          </a:p>
        </p:txBody>
      </p:sp>
      <p:pic>
        <p:nvPicPr>
          <p:cNvPr id="74756" name="Picture 4" descr="people11"/>
          <p:cNvPicPr>
            <a:picLocks noChangeAspect="1" noChangeArrowheads="1"/>
          </p:cNvPicPr>
          <p:nvPr/>
        </p:nvPicPr>
        <p:blipFill>
          <a:blip r:embed="rId2" cstate="email"/>
          <a:srcRect/>
          <a:stretch>
            <a:fillRect/>
          </a:stretch>
        </p:blipFill>
        <p:spPr bwMode="auto">
          <a:xfrm>
            <a:off x="5257800" y="1752600"/>
            <a:ext cx="3429000" cy="4572000"/>
          </a:xfrm>
          <a:prstGeom prst="rect">
            <a:avLst/>
          </a:prstGeom>
          <a:noFill/>
        </p:spPr>
      </p:pic>
    </p:spTree>
    <p:extLst>
      <p:ext uri="{BB962C8B-B14F-4D97-AF65-F5344CB8AC3E}">
        <p14:creationId xmlns:p14="http://schemas.microsoft.com/office/powerpoint/2010/main" val="39749073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endParaRPr lang="en-US"/>
          </a:p>
        </p:txBody>
      </p:sp>
      <p:sp>
        <p:nvSpPr>
          <p:cNvPr id="178179" name="Rectangle 3"/>
          <p:cNvSpPr>
            <a:spLocks noGrp="1" noChangeArrowheads="1"/>
          </p:cNvSpPr>
          <p:nvPr>
            <p:ph idx="1"/>
          </p:nvPr>
        </p:nvSpPr>
        <p:spPr/>
        <p:txBody>
          <a:bodyPr/>
          <a:lstStyle/>
          <a:p>
            <a:endParaRPr lang="en-US"/>
          </a:p>
        </p:txBody>
      </p:sp>
      <p:pic>
        <p:nvPicPr>
          <p:cNvPr id="178180" name="Picture 4" descr="people60"/>
          <p:cNvPicPr>
            <a:picLocks noChangeAspect="1" noChangeArrowheads="1"/>
          </p:cNvPicPr>
          <p:nvPr/>
        </p:nvPicPr>
        <p:blipFill>
          <a:blip r:embed="rId2" cstate="email"/>
          <a:srcRect/>
          <a:stretch>
            <a:fillRect/>
          </a:stretch>
        </p:blipFill>
        <p:spPr bwMode="auto">
          <a:xfrm>
            <a:off x="5029200" y="3048000"/>
            <a:ext cx="4114800" cy="3810000"/>
          </a:xfrm>
          <a:prstGeom prst="rect">
            <a:avLst/>
          </a:prstGeom>
          <a:noFill/>
        </p:spPr>
      </p:pic>
      <p:pic>
        <p:nvPicPr>
          <p:cNvPr id="178181" name="Picture 5" descr="people37"/>
          <p:cNvPicPr>
            <a:picLocks noChangeAspect="1" noChangeArrowheads="1"/>
          </p:cNvPicPr>
          <p:nvPr/>
        </p:nvPicPr>
        <p:blipFill>
          <a:blip r:embed="rId3" cstate="email"/>
          <a:srcRect/>
          <a:stretch>
            <a:fillRect/>
          </a:stretch>
        </p:blipFill>
        <p:spPr bwMode="auto">
          <a:xfrm>
            <a:off x="4267200" y="0"/>
            <a:ext cx="4876800" cy="3505200"/>
          </a:xfrm>
          <a:prstGeom prst="rect">
            <a:avLst/>
          </a:prstGeom>
          <a:noFill/>
        </p:spPr>
      </p:pic>
      <p:pic>
        <p:nvPicPr>
          <p:cNvPr id="178184" name="Picture 8" descr="child2"/>
          <p:cNvPicPr>
            <a:picLocks noChangeAspect="1" noChangeArrowheads="1"/>
          </p:cNvPicPr>
          <p:nvPr/>
        </p:nvPicPr>
        <p:blipFill>
          <a:blip r:embed="rId4" cstate="email"/>
          <a:srcRect/>
          <a:stretch>
            <a:fillRect/>
          </a:stretch>
        </p:blipFill>
        <p:spPr bwMode="auto">
          <a:xfrm>
            <a:off x="0" y="0"/>
            <a:ext cx="4265613" cy="4038600"/>
          </a:xfrm>
          <a:prstGeom prst="rect">
            <a:avLst/>
          </a:prstGeom>
          <a:noFill/>
        </p:spPr>
      </p:pic>
      <p:pic>
        <p:nvPicPr>
          <p:cNvPr id="178182" name="Picture 6" descr="DSC_0103"/>
          <p:cNvPicPr>
            <a:picLocks noChangeAspect="1" noChangeArrowheads="1"/>
          </p:cNvPicPr>
          <p:nvPr/>
        </p:nvPicPr>
        <p:blipFill>
          <a:blip r:embed="rId5" cstate="email"/>
          <a:srcRect/>
          <a:stretch>
            <a:fillRect/>
          </a:stretch>
        </p:blipFill>
        <p:spPr bwMode="auto">
          <a:xfrm>
            <a:off x="0" y="3514725"/>
            <a:ext cx="5029200" cy="3343275"/>
          </a:xfrm>
          <a:prstGeom prst="rect">
            <a:avLst/>
          </a:prstGeom>
          <a:noFill/>
        </p:spPr>
      </p:pic>
    </p:spTree>
    <p:extLst>
      <p:ext uri="{BB962C8B-B14F-4D97-AF65-F5344CB8AC3E}">
        <p14:creationId xmlns:p14="http://schemas.microsoft.com/office/powerpoint/2010/main" val="11649980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RI matters for Polio Eradication</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www.youtube.com/watch?v=6zW9EB5D3Cw</a:t>
            </a:r>
            <a:endParaRPr lang="en-US" dirty="0" smtClean="0"/>
          </a:p>
          <a:p>
            <a:endParaRPr lang="en-US" dirty="0"/>
          </a:p>
        </p:txBody>
      </p:sp>
    </p:spTree>
    <p:extLst>
      <p:ext uri="{BB962C8B-B14F-4D97-AF65-F5344CB8AC3E}">
        <p14:creationId xmlns:p14="http://schemas.microsoft.com/office/powerpoint/2010/main" val="634873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Barriers to High RI Coverage</a:t>
            </a:r>
            <a:endParaRPr lang="en-US" dirty="0"/>
          </a:p>
        </p:txBody>
      </p:sp>
      <p:sp>
        <p:nvSpPr>
          <p:cNvPr id="3" name="Content Placeholder 2"/>
          <p:cNvSpPr>
            <a:spLocks noGrp="1"/>
          </p:cNvSpPr>
          <p:nvPr>
            <p:ph idx="1"/>
          </p:nvPr>
        </p:nvSpPr>
        <p:spPr>
          <a:xfrm>
            <a:off x="457200" y="1600200"/>
            <a:ext cx="8229600" cy="4953000"/>
          </a:xfrm>
        </p:spPr>
        <p:txBody>
          <a:bodyPr/>
          <a:lstStyle/>
          <a:p>
            <a:r>
              <a:rPr lang="en-US" dirty="0"/>
              <a:t>C</a:t>
            </a:r>
            <a:r>
              <a:rPr lang="en-US" dirty="0" smtClean="0"/>
              <a:t>ommon reasons for low coverage</a:t>
            </a:r>
          </a:p>
          <a:p>
            <a:pPr lvl="1"/>
            <a:r>
              <a:rPr lang="en-US" dirty="0" smtClean="0"/>
              <a:t>Poor access</a:t>
            </a:r>
          </a:p>
          <a:p>
            <a:pPr lvl="1"/>
            <a:r>
              <a:rPr lang="en-US" dirty="0" smtClean="0"/>
              <a:t>High dropout / poor utilization</a:t>
            </a:r>
          </a:p>
          <a:p>
            <a:pPr lvl="1"/>
            <a:r>
              <a:rPr lang="en-US" dirty="0" smtClean="0"/>
              <a:t>Missed opportunities</a:t>
            </a:r>
          </a:p>
          <a:p>
            <a:pPr lvl="1"/>
            <a:r>
              <a:rPr lang="en-US" dirty="0" smtClean="0"/>
              <a:t>Poor management</a:t>
            </a:r>
          </a:p>
          <a:p>
            <a:pPr lvl="1"/>
            <a:r>
              <a:rPr lang="en-US" dirty="0" smtClean="0"/>
              <a:t>Community barriers</a:t>
            </a:r>
            <a:endParaRPr lang="en-US" dirty="0"/>
          </a:p>
        </p:txBody>
      </p:sp>
    </p:spTree>
    <p:extLst>
      <p:ext uri="{BB962C8B-B14F-4D97-AF65-F5344CB8AC3E}">
        <p14:creationId xmlns:p14="http://schemas.microsoft.com/office/powerpoint/2010/main" val="2710071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Poor Access to RI Services</a:t>
            </a:r>
            <a:endParaRPr lang="en-US" dirty="0"/>
          </a:p>
        </p:txBody>
      </p:sp>
      <p:sp>
        <p:nvSpPr>
          <p:cNvPr id="3" name="Content Placeholder 2"/>
          <p:cNvSpPr>
            <a:spLocks noGrp="1"/>
          </p:cNvSpPr>
          <p:nvPr>
            <p:ph idx="1"/>
          </p:nvPr>
        </p:nvSpPr>
        <p:spPr/>
        <p:txBody>
          <a:bodyPr>
            <a:normAutofit fontScale="92500"/>
          </a:bodyPr>
          <a:lstStyle/>
          <a:p>
            <a:r>
              <a:rPr lang="en-US" dirty="0"/>
              <a:t>Immunization sessions not conducted due to</a:t>
            </a:r>
          </a:p>
          <a:p>
            <a:pPr lvl="1"/>
            <a:r>
              <a:rPr lang="en-US" dirty="0"/>
              <a:t>Lack of vaccine</a:t>
            </a:r>
          </a:p>
          <a:p>
            <a:pPr lvl="1"/>
            <a:r>
              <a:rPr lang="en-US" dirty="0" smtClean="0"/>
              <a:t>Lack of vaccinator</a:t>
            </a:r>
          </a:p>
          <a:p>
            <a:pPr lvl="1"/>
            <a:r>
              <a:rPr lang="en-US" dirty="0" smtClean="0"/>
              <a:t>Broken cold chain equipment</a:t>
            </a:r>
          </a:p>
          <a:p>
            <a:r>
              <a:rPr lang="en-US" dirty="0" smtClean="0"/>
              <a:t>Outreach sessions not conducted due to</a:t>
            </a:r>
          </a:p>
          <a:p>
            <a:pPr lvl="1"/>
            <a:r>
              <a:rPr lang="en-US" dirty="0" smtClean="0"/>
              <a:t>No funding for fuel, </a:t>
            </a:r>
            <a:r>
              <a:rPr lang="en-US" dirty="0" err="1" smtClean="0"/>
              <a:t>overnite</a:t>
            </a:r>
            <a:r>
              <a:rPr lang="en-US" dirty="0" smtClean="0"/>
              <a:t> stays</a:t>
            </a:r>
          </a:p>
          <a:p>
            <a:pPr lvl="1"/>
            <a:r>
              <a:rPr lang="en-US" dirty="0" smtClean="0"/>
              <a:t>Lack of transport</a:t>
            </a:r>
          </a:p>
          <a:p>
            <a:pPr lvl="1"/>
            <a:r>
              <a:rPr lang="en-US" dirty="0" smtClean="0"/>
              <a:t>Lack of cold chain</a:t>
            </a:r>
          </a:p>
          <a:p>
            <a:r>
              <a:rPr lang="en-US" dirty="0" smtClean="0"/>
              <a:t>Immunization sessions too far from community</a:t>
            </a:r>
          </a:p>
        </p:txBody>
      </p:sp>
    </p:spTree>
    <p:extLst>
      <p:ext uri="{BB962C8B-B14F-4D97-AF65-F5344CB8AC3E}">
        <p14:creationId xmlns:p14="http://schemas.microsoft.com/office/powerpoint/2010/main" val="977313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Poor Utilization of RI Services</a:t>
            </a:r>
            <a:endParaRPr lang="en-US" dirty="0"/>
          </a:p>
        </p:txBody>
      </p:sp>
      <p:sp>
        <p:nvSpPr>
          <p:cNvPr id="3" name="Content Placeholder 2"/>
          <p:cNvSpPr>
            <a:spLocks noGrp="1"/>
          </p:cNvSpPr>
          <p:nvPr>
            <p:ph idx="1"/>
          </p:nvPr>
        </p:nvSpPr>
        <p:spPr/>
        <p:txBody>
          <a:bodyPr/>
          <a:lstStyle/>
          <a:p>
            <a:r>
              <a:rPr lang="en-US" dirty="0" smtClean="0"/>
              <a:t>All factors listed for poor access can also lead to poor utilization</a:t>
            </a:r>
          </a:p>
          <a:p>
            <a:r>
              <a:rPr lang="en-US" dirty="0" smtClean="0"/>
              <a:t>Additional factors of poor utilization include</a:t>
            </a:r>
          </a:p>
          <a:p>
            <a:pPr lvl="1"/>
            <a:r>
              <a:rPr lang="en-US" dirty="0" smtClean="0"/>
              <a:t>Mother not told when to return for vaccination</a:t>
            </a:r>
          </a:p>
          <a:p>
            <a:pPr lvl="1"/>
            <a:r>
              <a:rPr lang="en-US" dirty="0" smtClean="0"/>
              <a:t>Mother not told importance of return visit</a:t>
            </a:r>
          </a:p>
          <a:p>
            <a:pPr lvl="1"/>
            <a:r>
              <a:rPr lang="en-US" dirty="0" smtClean="0"/>
              <a:t>Mother mistreated by vaccinator</a:t>
            </a:r>
            <a:endParaRPr lang="en-US" dirty="0"/>
          </a:p>
        </p:txBody>
      </p:sp>
    </p:spTree>
    <p:extLst>
      <p:ext uri="{BB962C8B-B14F-4D97-AF65-F5344CB8AC3E}">
        <p14:creationId xmlns:p14="http://schemas.microsoft.com/office/powerpoint/2010/main" val="202845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Missed Opportunities to Vaccinate</a:t>
            </a:r>
            <a:endParaRPr lang="en-US" dirty="0"/>
          </a:p>
        </p:txBody>
      </p:sp>
      <p:sp>
        <p:nvSpPr>
          <p:cNvPr id="3" name="Content Placeholder 2"/>
          <p:cNvSpPr>
            <a:spLocks noGrp="1"/>
          </p:cNvSpPr>
          <p:nvPr>
            <p:ph idx="1"/>
          </p:nvPr>
        </p:nvSpPr>
        <p:spPr/>
        <p:txBody>
          <a:bodyPr/>
          <a:lstStyle/>
          <a:p>
            <a:r>
              <a:rPr lang="en-US" dirty="0" smtClean="0"/>
              <a:t>Vials are not opened every time an infant presents at the facility due to concerns about wastage rate</a:t>
            </a:r>
          </a:p>
          <a:p>
            <a:r>
              <a:rPr lang="en-US" dirty="0" smtClean="0"/>
              <a:t>When infant comes for health services, vaccination status is not checked</a:t>
            </a:r>
          </a:p>
          <a:p>
            <a:r>
              <a:rPr lang="en-US" dirty="0" err="1" smtClean="0"/>
              <a:t>Stockout</a:t>
            </a:r>
            <a:r>
              <a:rPr lang="en-US" dirty="0" smtClean="0"/>
              <a:t> of vaccines, materials</a:t>
            </a:r>
          </a:p>
          <a:p>
            <a:endParaRPr lang="en-US" dirty="0"/>
          </a:p>
        </p:txBody>
      </p:sp>
    </p:spTree>
    <p:extLst>
      <p:ext uri="{BB962C8B-B14F-4D97-AF65-F5344CB8AC3E}">
        <p14:creationId xmlns:p14="http://schemas.microsoft.com/office/powerpoint/2010/main" val="2349047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Poor Management of RI</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Supervision visits rarely occur</a:t>
            </a:r>
          </a:p>
          <a:p>
            <a:pPr lvl="1"/>
            <a:r>
              <a:rPr lang="en-US" dirty="0" smtClean="0"/>
              <a:t>Lack of funding for fuel, transport</a:t>
            </a:r>
          </a:p>
          <a:p>
            <a:r>
              <a:rPr lang="en-US" dirty="0" smtClean="0"/>
              <a:t>Inadequate planning</a:t>
            </a:r>
          </a:p>
          <a:p>
            <a:pPr lvl="1"/>
            <a:r>
              <a:rPr lang="en-US" dirty="0" smtClean="0"/>
              <a:t>No </a:t>
            </a:r>
            <a:r>
              <a:rPr lang="en-US" dirty="0" err="1" smtClean="0"/>
              <a:t>microplans</a:t>
            </a:r>
            <a:r>
              <a:rPr lang="en-US" dirty="0" smtClean="0"/>
              <a:t> created</a:t>
            </a:r>
          </a:p>
          <a:p>
            <a:pPr lvl="1"/>
            <a:r>
              <a:rPr lang="en-US" dirty="0" smtClean="0"/>
              <a:t>No tracking of immunization sessions planned versus conducted</a:t>
            </a:r>
          </a:p>
          <a:p>
            <a:r>
              <a:rPr lang="en-US" dirty="0" smtClean="0"/>
              <a:t>Vaccine </a:t>
            </a:r>
            <a:r>
              <a:rPr lang="en-US" dirty="0" err="1" smtClean="0"/>
              <a:t>stockouts</a:t>
            </a:r>
            <a:endParaRPr lang="en-US" dirty="0" smtClean="0"/>
          </a:p>
          <a:p>
            <a:pPr lvl="1"/>
            <a:r>
              <a:rPr lang="en-US" dirty="0" smtClean="0"/>
              <a:t>Poor vaccine forecasting, management</a:t>
            </a:r>
          </a:p>
          <a:p>
            <a:pPr lvl="1"/>
            <a:r>
              <a:rPr lang="en-US" dirty="0" smtClean="0"/>
              <a:t>Broken cold chain equipment</a:t>
            </a:r>
          </a:p>
          <a:p>
            <a:pPr lvl="1"/>
            <a:r>
              <a:rPr lang="en-US" dirty="0" smtClean="0"/>
              <a:t>No funds for cold chain logistics, vaccine</a:t>
            </a:r>
            <a:endParaRPr lang="en-US" dirty="0"/>
          </a:p>
        </p:txBody>
      </p:sp>
    </p:spTree>
    <p:extLst>
      <p:ext uri="{BB962C8B-B14F-4D97-AF65-F5344CB8AC3E}">
        <p14:creationId xmlns:p14="http://schemas.microsoft.com/office/powerpoint/2010/main" val="4210438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Barriers to High Community Demand</a:t>
            </a:r>
            <a:endParaRPr lang="en-US" dirty="0"/>
          </a:p>
        </p:txBody>
      </p:sp>
      <p:sp>
        <p:nvSpPr>
          <p:cNvPr id="3" name="Content Placeholder 2"/>
          <p:cNvSpPr>
            <a:spLocks noGrp="1"/>
          </p:cNvSpPr>
          <p:nvPr>
            <p:ph idx="1"/>
          </p:nvPr>
        </p:nvSpPr>
        <p:spPr>
          <a:xfrm>
            <a:off x="304800" y="1371600"/>
            <a:ext cx="5029200" cy="5257800"/>
          </a:xfrm>
        </p:spPr>
        <p:txBody>
          <a:bodyPr>
            <a:normAutofit fontScale="77500" lnSpcReduction="20000"/>
          </a:bodyPr>
          <a:lstStyle/>
          <a:p>
            <a:r>
              <a:rPr lang="en-US" dirty="0"/>
              <a:t>Mothers unaware of importance of </a:t>
            </a:r>
            <a:r>
              <a:rPr lang="en-US" dirty="0" smtClean="0"/>
              <a:t>vaccination</a:t>
            </a:r>
          </a:p>
          <a:p>
            <a:r>
              <a:rPr lang="en-US" dirty="0" smtClean="0"/>
              <a:t>Inconsistent delivery of RI services creates lack of trust in health system</a:t>
            </a:r>
            <a:endParaRPr lang="en-US" dirty="0"/>
          </a:p>
          <a:p>
            <a:r>
              <a:rPr lang="en-US" dirty="0" smtClean="0"/>
              <a:t>No community meetings planned by vaccinator or health teams</a:t>
            </a:r>
          </a:p>
          <a:p>
            <a:r>
              <a:rPr lang="en-US" dirty="0" smtClean="0"/>
              <a:t>Key decision-makers not involved in planning or mobilizing for immunization sessions</a:t>
            </a:r>
          </a:p>
          <a:p>
            <a:pPr lvl="1"/>
            <a:r>
              <a:rPr lang="en-US" dirty="0" smtClean="0"/>
              <a:t>Village chiefs, husbands</a:t>
            </a:r>
          </a:p>
          <a:p>
            <a:pPr lvl="1"/>
            <a:r>
              <a:rPr lang="en-US" dirty="0" smtClean="0"/>
              <a:t>Health committees, local volunteers</a:t>
            </a:r>
          </a:p>
          <a:p>
            <a:r>
              <a:rPr lang="en-US" dirty="0" smtClean="0"/>
              <a:t>Negative vaccinator attitudes towards certain communities </a:t>
            </a:r>
          </a:p>
          <a:p>
            <a:pPr lvl="1"/>
            <a:r>
              <a:rPr lang="en-US" dirty="0" smtClean="0"/>
              <a:t>Different tribe, culture, language</a:t>
            </a:r>
          </a:p>
        </p:txBody>
      </p:sp>
      <p:pic>
        <p:nvPicPr>
          <p:cNvPr id="4" name="Picture 4" descr="01_Face_MCH1_Mo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486400" y="1981200"/>
            <a:ext cx="3380974" cy="2667000"/>
          </a:xfrm>
          <a:prstGeom prst="rect">
            <a:avLst/>
          </a:prstGeom>
          <a:noFill/>
        </p:spPr>
      </p:pic>
    </p:spTree>
    <p:extLst>
      <p:ext uri="{BB962C8B-B14F-4D97-AF65-F5344CB8AC3E}">
        <p14:creationId xmlns:p14="http://schemas.microsoft.com/office/powerpoint/2010/main" val="4250525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ADDRESSING THE BARRIERS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525639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838200" y="228600"/>
            <a:ext cx="7543800" cy="990600"/>
          </a:xfrm>
        </p:spPr>
        <p:txBody>
          <a:bodyPr>
            <a:normAutofit fontScale="90000"/>
          </a:bodyPr>
          <a:lstStyle/>
          <a:p>
            <a:r>
              <a:rPr lang="en-US" dirty="0" smtClean="0"/>
              <a:t>Major strategies for addressing the barriers</a:t>
            </a:r>
            <a:endParaRPr lang="en-US" dirty="0"/>
          </a:p>
        </p:txBody>
      </p:sp>
      <p:sp>
        <p:nvSpPr>
          <p:cNvPr id="28675" name="Rectangle 3"/>
          <p:cNvSpPr>
            <a:spLocks noGrp="1" noChangeArrowheads="1"/>
          </p:cNvSpPr>
          <p:nvPr>
            <p:ph idx="1"/>
          </p:nvPr>
        </p:nvSpPr>
        <p:spPr>
          <a:xfrm>
            <a:off x="457200" y="3962400"/>
            <a:ext cx="8229600" cy="2625725"/>
          </a:xfrm>
          <a:noFill/>
          <a:ln w="31750">
            <a:solidFill>
              <a:srgbClr val="00FF00"/>
            </a:solidFill>
          </a:ln>
        </p:spPr>
        <p:txBody>
          <a:bodyPr>
            <a:normAutofit/>
          </a:bodyPr>
          <a:lstStyle/>
          <a:p>
            <a:pPr algn="ctr">
              <a:buFont typeface="Wingdings" pitchFamily="2" charset="2"/>
              <a:buNone/>
            </a:pPr>
            <a:r>
              <a:rPr lang="en-US" sz="2600" b="1" dirty="0"/>
              <a:t>Global Immunization Vision and Strategy (GIVS)</a:t>
            </a:r>
          </a:p>
          <a:p>
            <a:pPr lvl="1"/>
            <a:r>
              <a:rPr lang="en-US" sz="2200" dirty="0"/>
              <a:t>Immunize more people, from infants to seniors, with a greater range of vaccines</a:t>
            </a:r>
          </a:p>
          <a:p>
            <a:pPr lvl="1"/>
            <a:r>
              <a:rPr lang="en-US" sz="2200" dirty="0"/>
              <a:t>Goal: by 2015 or earlier, reduce illness and death due to vaccine-preventable diseases by at least two thirds compared to 2000 levels </a:t>
            </a:r>
          </a:p>
          <a:p>
            <a:endParaRPr lang="en-US" sz="2600" dirty="0"/>
          </a:p>
        </p:txBody>
      </p:sp>
      <p:sp>
        <p:nvSpPr>
          <p:cNvPr id="28677" name="Text Box 5"/>
          <p:cNvSpPr txBox="1">
            <a:spLocks noChangeArrowheads="1"/>
          </p:cNvSpPr>
          <p:nvPr/>
        </p:nvSpPr>
        <p:spPr bwMode="auto">
          <a:xfrm>
            <a:off x="5029200" y="1597025"/>
            <a:ext cx="3505200" cy="1831975"/>
          </a:xfrm>
          <a:prstGeom prst="rect">
            <a:avLst/>
          </a:prstGeom>
          <a:noFill/>
          <a:ln w="31750">
            <a:solidFill>
              <a:srgbClr val="FF0000"/>
            </a:solidFill>
            <a:miter lim="800000"/>
            <a:headEnd/>
            <a:tailEnd/>
          </a:ln>
          <a:effectLst/>
        </p:spPr>
        <p:txBody>
          <a:bodyPr>
            <a:spAutoFit/>
          </a:bodyPr>
          <a:lstStyle/>
          <a:p>
            <a:pPr algn="ctr"/>
            <a:r>
              <a:rPr lang="en-US" sz="2000" b="1"/>
              <a:t>Reaching Every District (RED)</a:t>
            </a:r>
          </a:p>
          <a:p>
            <a:pPr lvl="1">
              <a:buFontTx/>
              <a:buChar char="•"/>
            </a:pPr>
            <a:r>
              <a:rPr lang="en-US"/>
              <a:t> Guide for District Health Management Teams</a:t>
            </a:r>
          </a:p>
          <a:p>
            <a:pPr lvl="1">
              <a:buFontTx/>
              <a:buChar char="•"/>
            </a:pPr>
            <a:r>
              <a:rPr lang="en-US"/>
              <a:t> Not new ideas, but more systematic implementation</a:t>
            </a:r>
          </a:p>
        </p:txBody>
      </p:sp>
      <p:sp>
        <p:nvSpPr>
          <p:cNvPr id="28678" name="Text Box 6"/>
          <p:cNvSpPr txBox="1">
            <a:spLocks noChangeArrowheads="1"/>
          </p:cNvSpPr>
          <p:nvPr/>
        </p:nvSpPr>
        <p:spPr bwMode="auto">
          <a:xfrm>
            <a:off x="228600" y="1600200"/>
            <a:ext cx="3810000" cy="1846659"/>
          </a:xfrm>
          <a:prstGeom prst="rect">
            <a:avLst/>
          </a:prstGeom>
          <a:noFill/>
          <a:ln w="31750">
            <a:solidFill>
              <a:srgbClr val="0000FF"/>
            </a:solidFill>
            <a:miter lim="800000"/>
            <a:headEnd/>
            <a:tailEnd/>
          </a:ln>
          <a:effectLst/>
        </p:spPr>
        <p:txBody>
          <a:bodyPr>
            <a:spAutoFit/>
          </a:bodyPr>
          <a:lstStyle/>
          <a:p>
            <a:pPr algn="ctr"/>
            <a:r>
              <a:rPr lang="en-US" sz="2000" b="1" dirty="0"/>
              <a:t>“Increasing Immunization Coverage at the Health Facility Level”</a:t>
            </a:r>
          </a:p>
          <a:p>
            <a:pPr lvl="1">
              <a:buFontTx/>
              <a:buChar char="•"/>
            </a:pPr>
            <a:r>
              <a:rPr lang="en-US" dirty="0"/>
              <a:t> Guide for health workers</a:t>
            </a:r>
          </a:p>
          <a:p>
            <a:pPr lvl="1">
              <a:buFontTx/>
              <a:buChar char="•"/>
            </a:pPr>
            <a:r>
              <a:rPr lang="en-US" dirty="0"/>
              <a:t> Use data to identify problems and improve </a:t>
            </a:r>
            <a:r>
              <a:rPr lang="en-US" dirty="0" smtClean="0"/>
              <a:t>services</a:t>
            </a:r>
            <a:endParaRPr lang="en-US" dirty="0"/>
          </a:p>
        </p:txBody>
      </p:sp>
      <p:sp>
        <p:nvSpPr>
          <p:cNvPr id="28679" name="Line 7"/>
          <p:cNvSpPr>
            <a:spLocks noChangeShapeType="1"/>
          </p:cNvSpPr>
          <p:nvPr/>
        </p:nvSpPr>
        <p:spPr bwMode="auto">
          <a:xfrm>
            <a:off x="4038600" y="1905000"/>
            <a:ext cx="990600" cy="0"/>
          </a:xfrm>
          <a:prstGeom prst="line">
            <a:avLst/>
          </a:prstGeom>
          <a:noFill/>
          <a:ln w="41275">
            <a:solidFill>
              <a:schemeClr val="tx1"/>
            </a:solidFill>
            <a:round/>
            <a:headEnd/>
            <a:tailEnd/>
          </a:ln>
          <a:effectLst/>
        </p:spPr>
        <p:txBody>
          <a:bodyPr/>
          <a:lstStyle/>
          <a:p>
            <a:endParaRPr lang="en-US"/>
          </a:p>
        </p:txBody>
      </p:sp>
      <p:sp>
        <p:nvSpPr>
          <p:cNvPr id="28680" name="Line 8"/>
          <p:cNvSpPr>
            <a:spLocks noChangeShapeType="1"/>
          </p:cNvSpPr>
          <p:nvPr/>
        </p:nvSpPr>
        <p:spPr bwMode="auto">
          <a:xfrm>
            <a:off x="4495800" y="1905000"/>
            <a:ext cx="0" cy="1600200"/>
          </a:xfrm>
          <a:prstGeom prst="line">
            <a:avLst/>
          </a:prstGeom>
          <a:noFill/>
          <a:ln w="38100">
            <a:solidFill>
              <a:schemeClr val="tx1"/>
            </a:solidFill>
            <a:round/>
            <a:headEnd/>
            <a:tailEnd type="triangle" w="lg" len="lg"/>
          </a:ln>
          <a:effectLst/>
        </p:spPr>
        <p:txBody>
          <a:bodyPr/>
          <a:lstStyle/>
          <a:p>
            <a:endParaRPr lang="en-US"/>
          </a:p>
        </p:txBody>
      </p:sp>
    </p:spTree>
    <p:extLst>
      <p:ext uri="{BB962C8B-B14F-4D97-AF65-F5344CB8AC3E}">
        <p14:creationId xmlns:p14="http://schemas.microsoft.com/office/powerpoint/2010/main" val="3512501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68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8675">
                                            <p:bg/>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675">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675">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nimBg="1"/>
      <p:bldP spid="28677" grpId="0" animBg="1"/>
      <p:bldP spid="28678" grpId="0" animBg="1"/>
      <p:bldP spid="28679" grpId="0" animBg="1"/>
      <p:bldP spid="2868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1372</TotalTime>
  <Words>900</Words>
  <Application>Microsoft Office PowerPoint</Application>
  <PresentationFormat>On-screen Show (4:3)</PresentationFormat>
  <Paragraphs>149</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Common Problems &amp; Solutions to High Routine Immunization Coverage</vt:lpstr>
      <vt:lpstr>Common Barriers to High RI Coverage</vt:lpstr>
      <vt:lpstr>Poor Access to RI Services</vt:lpstr>
      <vt:lpstr>Poor Utilization of RI Services</vt:lpstr>
      <vt:lpstr>Missed Opportunities to Vaccinate</vt:lpstr>
      <vt:lpstr>Poor Management of RI</vt:lpstr>
      <vt:lpstr>Barriers to High Community Demand</vt:lpstr>
      <vt:lpstr>ADDRESSING THE BARRIERS</vt:lpstr>
      <vt:lpstr>Major strategies for addressing the barriers</vt:lpstr>
      <vt:lpstr>The Reaching Every District (RED) strategy is often used to structure strategies to improve RI</vt:lpstr>
      <vt:lpstr>Why was RED created?</vt:lpstr>
      <vt:lpstr>Matching RED strategies to barriers</vt:lpstr>
      <vt:lpstr>RED Strategy: Brief description</vt:lpstr>
      <vt:lpstr>RED Strategy: Brief description</vt:lpstr>
      <vt:lpstr>How is RED operationalized?</vt:lpstr>
      <vt:lpstr>Learn more about the RED strategy</vt:lpstr>
      <vt:lpstr>Additional Routine Immunization Resources</vt:lpstr>
      <vt:lpstr>PowerPoint Presentation</vt:lpstr>
      <vt:lpstr>Why RI matters for Polio Eradication</vt:lpstr>
    </vt:vector>
  </TitlesOfParts>
  <Company>Centers for Disease Control and Prevention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Orientation to EPI Reviews</dc:title>
  <dc:creator>Wallace, Aaron S. (CDC/CGH/GID)</dc:creator>
  <cp:lastModifiedBy>Aaron Wallace. (CDC/CGH/GID)</cp:lastModifiedBy>
  <cp:revision>106</cp:revision>
  <dcterms:created xsi:type="dcterms:W3CDTF">2012-03-01T15:59:37Z</dcterms:created>
  <dcterms:modified xsi:type="dcterms:W3CDTF">2012-04-24T20:02:14Z</dcterms:modified>
</cp:coreProperties>
</file>