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1.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35.xml" ContentType="application/vnd.openxmlformats-officedocument.presentationml.slide+xml"/>
  <Override PartName="/ppt/slides/slide37.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48.xml" ContentType="application/vnd.openxmlformats-officedocument.presentationml.slide+xml"/>
  <Override PartName="/ppt/slides/slide53.xml" ContentType="application/vnd.openxmlformats-officedocument.presentationml.slide+xml"/>
  <Override PartName="/ppt/slides/slide46.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Override PartName="/ppt/slides/slide45.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slideMasters/slideMaster1.xml" ContentType="application/vnd.openxmlformats-officedocument.presentationml.slideMaster+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0.xml" ContentType="application/vnd.openxmlformats-officedocument.presentationml.notesSlide+xml"/>
  <Override PartName="/ppt/notesSlides/notesSlide34.xml" ContentType="application/vnd.openxmlformats-officedocument.presentationml.notesSlide+xml"/>
  <Override PartName="/ppt/notesSlides/notesSlide39.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0.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18.xml" ContentType="application/vnd.openxmlformats-officedocument.presentationml.notesSlide+xml"/>
  <Override PartName="/ppt/notesSlides/notesSlide7.xml" ContentType="application/vnd.openxmlformats-officedocument.presentationml.notesSlide+xml"/>
  <Override PartName="/ppt/notesSlides/notesSlide29.xml" ContentType="application/vnd.openxmlformats-officedocument.presentationml.notesSlide+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30.xml" ContentType="application/vnd.openxmlformats-officedocument.presentationml.notesSlide+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notesSlides/notesSlide32.xml" ContentType="application/vnd.openxmlformats-officedocument.presentationml.notesSlide+xml"/>
  <Override PartName="/ppt/slideLayouts/slideLayout13.xml" ContentType="application/vnd.openxmlformats-officedocument.presentationml.slideLayout+xml"/>
  <Override PartName="/ppt/slideLayouts/slideLayout5.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comments/comment3.xml" ContentType="application/vnd.openxmlformats-officedocument.presentationml.comments+xml"/>
  <Override PartName="/ppt/theme/theme1.xml" ContentType="application/vnd.openxmlformats-officedocument.theme+xml"/>
  <Override PartName="/ppt/comments/comment5.xml" ContentType="application/vnd.openxmlformats-officedocument.presentationml.comments+xml"/>
  <Override PartName="/ppt/comments/comment4.xml" ContentType="application/vnd.openxmlformats-officedocument.presentationml.comments+xml"/>
  <Override PartName="/ppt/comments/comment2.xml" ContentType="application/vnd.openxmlformats-officedocument.presentationml.comments+xml"/>
  <Override PartName="/ppt/theme/theme2.xml" ContentType="application/vnd.openxmlformats-officedocument.theme+xml"/>
  <Override PartName="/ppt/comments/comment1.xml" ContentType="application/vnd.openxmlformats-officedocument.presentationml.comments+xml"/>
  <Override PartName="/ppt/commentAuthors.xml" ContentType="application/vnd.openxmlformats-officedocument.presentationml.commentAuthors+xml"/>
  <Override PartName="/ppt/notesMasters/notesMaster1.xml" ContentType="application/vnd.openxmlformats-officedocument.presentationml.notesMaster+xml"/>
  <Override PartName="/ppt/comments/comment11.xml" ContentType="application/vnd.openxmlformats-officedocument.presentationml.comments+xml"/>
  <Override PartName="/ppt/comments/comment12.xml" ContentType="application/vnd.openxmlformats-officedocument.presentationml.comments+xml"/>
  <Override PartName="/ppt/charts/colors1.xml" ContentType="application/vnd.ms-office.chartcolorstyle+xml"/>
  <Override PartName="/ppt/comments/comment8.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harts/chart2.xml" ContentType="application/vnd.openxmlformats-officedocument.drawingml.chart+xml"/>
  <Override PartName="/ppt/charts/style1.xml" ContentType="application/vnd.ms-office.chartstyle+xml"/>
  <Override PartName="/ppt/comments/comment9.xml" ContentType="application/vnd.openxmlformats-officedocument.presentationml.comments+xml"/>
  <Override PartName="/ppt/theme/themeOverride1.xml" ContentType="application/vnd.openxmlformats-officedocument.themeOverride+xml"/>
  <Override PartName="/ppt/charts/chart1.xml" ContentType="application/vnd.openxmlformats-officedocument.drawingml.chart+xml"/>
  <Override PartName="/ppt/comments/comment10.xml" ContentType="application/vnd.openxmlformats-officedocument.presentationml.comment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ppt/tags/tag2.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59"/>
  </p:notesMasterIdLst>
  <p:sldIdLst>
    <p:sldId id="257" r:id="rId2"/>
    <p:sldId id="258" r:id="rId3"/>
    <p:sldId id="392" r:id="rId4"/>
    <p:sldId id="431" r:id="rId5"/>
    <p:sldId id="433" r:id="rId6"/>
    <p:sldId id="434" r:id="rId7"/>
    <p:sldId id="446" r:id="rId8"/>
    <p:sldId id="447" r:id="rId9"/>
    <p:sldId id="448" r:id="rId10"/>
    <p:sldId id="484" r:id="rId11"/>
    <p:sldId id="456" r:id="rId12"/>
    <p:sldId id="482" r:id="rId13"/>
    <p:sldId id="459" r:id="rId14"/>
    <p:sldId id="428" r:id="rId15"/>
    <p:sldId id="478" r:id="rId16"/>
    <p:sldId id="481" r:id="rId17"/>
    <p:sldId id="445" r:id="rId18"/>
    <p:sldId id="390" r:id="rId19"/>
    <p:sldId id="387" r:id="rId20"/>
    <p:sldId id="386" r:id="rId21"/>
    <p:sldId id="474" r:id="rId22"/>
    <p:sldId id="472" r:id="rId23"/>
    <p:sldId id="455" r:id="rId24"/>
    <p:sldId id="479" r:id="rId25"/>
    <p:sldId id="465" r:id="rId26"/>
    <p:sldId id="397" r:id="rId27"/>
    <p:sldId id="438" r:id="rId28"/>
    <p:sldId id="464" r:id="rId29"/>
    <p:sldId id="384" r:id="rId30"/>
    <p:sldId id="385" r:id="rId31"/>
    <p:sldId id="328" r:id="rId32"/>
    <p:sldId id="260" r:id="rId33"/>
    <p:sldId id="460" r:id="rId34"/>
    <p:sldId id="401" r:id="rId35"/>
    <p:sldId id="487" r:id="rId36"/>
    <p:sldId id="440" r:id="rId37"/>
    <p:sldId id="437" r:id="rId38"/>
    <p:sldId id="486" r:id="rId39"/>
    <p:sldId id="469" r:id="rId40"/>
    <p:sldId id="443" r:id="rId41"/>
    <p:sldId id="475" r:id="rId42"/>
    <p:sldId id="466" r:id="rId43"/>
    <p:sldId id="467" r:id="rId44"/>
    <p:sldId id="468" r:id="rId45"/>
    <p:sldId id="426" r:id="rId46"/>
    <p:sldId id="415" r:id="rId47"/>
    <p:sldId id="453" r:id="rId48"/>
    <p:sldId id="417" r:id="rId49"/>
    <p:sldId id="411" r:id="rId50"/>
    <p:sldId id="416" r:id="rId51"/>
    <p:sldId id="432" r:id="rId52"/>
    <p:sldId id="408" r:id="rId53"/>
    <p:sldId id="402" r:id="rId54"/>
    <p:sldId id="418" r:id="rId55"/>
    <p:sldId id="439" r:id="rId56"/>
    <p:sldId id="429" r:id="rId57"/>
    <p:sldId id="463"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liabadi, Negar (CDC/DDPHSIS/CGH/GID)" initials="AN(" lastIdx="17" clrIdx="6">
    <p:extLst>
      <p:ext uri="{19B8F6BF-5375-455C-9EA6-DF929625EA0E}">
        <p15:presenceInfo xmlns:p15="http://schemas.microsoft.com/office/powerpoint/2012/main" userId="S-1-5-21-1207783550-2075000910-922709458-430584" providerId="AD"/>
      </p:ext>
    </p:extLst>
  </p:cmAuthor>
  <p:cmAuthor id="1" name="Shaum, Anna (CDC/CGH/GID) (CTR)" initials="SA((" lastIdx="22" clrIdx="0"/>
  <p:cmAuthor id="2" name="Callaghan, Anna (CDC/CGH/GID)" initials="CA(" lastIdx="44" clrIdx="1">
    <p:extLst>
      <p:ext uri="{19B8F6BF-5375-455C-9EA6-DF929625EA0E}">
        <p15:presenceInfo xmlns:p15="http://schemas.microsoft.com/office/powerpoint/2012/main" userId="S-1-5-21-1207783550-2075000910-922709458-542971" providerId="AD"/>
      </p:ext>
    </p:extLst>
  </p:cmAuthor>
  <p:cmAuthor id="3" name="Staples, J. Erin (CDC/OID/NCEZID)" initials="SJE(" lastIdx="5" clrIdx="2">
    <p:extLst>
      <p:ext uri="{19B8F6BF-5375-455C-9EA6-DF929625EA0E}">
        <p15:presenceInfo xmlns:p15="http://schemas.microsoft.com/office/powerpoint/2012/main" userId="S-1-5-21-1207783550-2075000910-922709458-174856" providerId="AD"/>
      </p:ext>
    </p:extLst>
  </p:cmAuthor>
  <p:cmAuthor id="4" name="Ward, Kirsten F. (CDC/CGH/GID)" initials="wvk8" lastIdx="2" clrIdx="3">
    <p:extLst>
      <p:ext uri="{19B8F6BF-5375-455C-9EA6-DF929625EA0E}">
        <p15:presenceInfo xmlns:p15="http://schemas.microsoft.com/office/powerpoint/2012/main" userId="Ward, Kirsten F. (CDC/CGH/GID)" providerId="None"/>
      </p:ext>
    </p:extLst>
  </p:cmAuthor>
  <p:cmAuthor id="5" name="EPUser" initials="E" lastIdx="20" clrIdx="4">
    <p:extLst>
      <p:ext uri="{19B8F6BF-5375-455C-9EA6-DF929625EA0E}">
        <p15:presenceInfo xmlns:p15="http://schemas.microsoft.com/office/powerpoint/2012/main" userId="EPUser" providerId="None"/>
      </p:ext>
    </p:extLst>
  </p:cmAuthor>
  <p:cmAuthor id="6" name="STOP50_1" initials="S" lastIdx="2"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7093D2"/>
    <a:srgbClr val="9C5BCD"/>
    <a:srgbClr val="D7B9F9"/>
    <a:srgbClr val="0F03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0241" autoAdjust="0"/>
  </p:normalViewPr>
  <p:slideViewPr>
    <p:cSldViewPr snapToGrid="0">
      <p:cViewPr varScale="1">
        <p:scale>
          <a:sx n="87" d="100"/>
          <a:sy n="87" d="100"/>
        </p:scale>
        <p:origin x="168" y="72"/>
      </p:cViewPr>
      <p:guideLst>
        <p:guide orient="horz" pos="2160"/>
        <p:guide pos="3840"/>
      </p:guideLst>
    </p:cSldViewPr>
  </p:slideViewPr>
  <p:notesTextViewPr>
    <p:cViewPr>
      <p:scale>
        <a:sx n="1" d="1"/>
        <a:sy n="1" d="1"/>
      </p:scale>
      <p:origin x="0" y="0"/>
    </p:cViewPr>
  </p:notesTextViewPr>
  <p:sorterViewPr>
    <p:cViewPr>
      <p:scale>
        <a:sx n="170" d="100"/>
        <a:sy n="170" d="100"/>
      </p:scale>
      <p:origin x="0" y="-13344"/>
    </p:cViewPr>
  </p:sorterViewPr>
  <p:notesViewPr>
    <p:cSldViewPr snapToGrid="0">
      <p:cViewPr varScale="1">
        <p:scale>
          <a:sx n="53" d="100"/>
          <a:sy n="53" d="100"/>
        </p:scale>
        <p:origin x="-285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Book9"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641288433382138"/>
          <c:y val="5.9734513274336286E-2"/>
          <c:w val="0.79529155501534499"/>
          <c:h val="0.67936587712859386"/>
        </c:manualLayout>
      </c:layout>
      <c:lineChart>
        <c:grouping val="standard"/>
        <c:varyColors val="0"/>
        <c:ser>
          <c:idx val="0"/>
          <c:order val="0"/>
          <c:tx>
            <c:strRef>
              <c:f>Sheet1!$A$2</c:f>
              <c:strCache>
                <c:ptCount val="1"/>
                <c:pt idx="0">
                  <c:v>bcg</c:v>
                </c:pt>
              </c:strCache>
            </c:strRef>
          </c:tx>
          <c:spPr>
            <a:ln w="39613">
              <a:solidFill>
                <a:srgbClr val="FF0000"/>
              </a:solidFill>
              <a:prstDash val="solid"/>
            </a:ln>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Sheet1!$B$2:$AM$2</c:f>
              <c:numCache>
                <c:formatCode>General</c:formatCode>
                <c:ptCount val="38"/>
                <c:pt idx="0">
                  <c:v>15</c:v>
                </c:pt>
                <c:pt idx="1">
                  <c:v>21</c:v>
                </c:pt>
                <c:pt idx="2">
                  <c:v>23</c:v>
                </c:pt>
                <c:pt idx="3">
                  <c:v>37</c:v>
                </c:pt>
                <c:pt idx="4">
                  <c:v>44</c:v>
                </c:pt>
                <c:pt idx="5">
                  <c:v>49</c:v>
                </c:pt>
                <c:pt idx="6">
                  <c:v>53</c:v>
                </c:pt>
                <c:pt idx="7">
                  <c:v>61</c:v>
                </c:pt>
                <c:pt idx="8">
                  <c:v>67</c:v>
                </c:pt>
                <c:pt idx="9">
                  <c:v>71</c:v>
                </c:pt>
                <c:pt idx="10">
                  <c:v>81</c:v>
                </c:pt>
                <c:pt idx="11">
                  <c:v>78</c:v>
                </c:pt>
                <c:pt idx="12">
                  <c:v>78</c:v>
                </c:pt>
                <c:pt idx="13">
                  <c:v>79</c:v>
                </c:pt>
                <c:pt idx="14">
                  <c:v>80</c:v>
                </c:pt>
                <c:pt idx="15">
                  <c:v>81</c:v>
                </c:pt>
                <c:pt idx="16">
                  <c:v>80</c:v>
                </c:pt>
                <c:pt idx="17">
                  <c:v>78</c:v>
                </c:pt>
                <c:pt idx="18">
                  <c:v>79</c:v>
                </c:pt>
                <c:pt idx="19">
                  <c:v>80</c:v>
                </c:pt>
                <c:pt idx="20">
                  <c:v>80</c:v>
                </c:pt>
                <c:pt idx="21">
                  <c:v>80</c:v>
                </c:pt>
                <c:pt idx="22">
                  <c:v>80</c:v>
                </c:pt>
                <c:pt idx="23">
                  <c:v>81</c:v>
                </c:pt>
                <c:pt idx="24">
                  <c:v>83</c:v>
                </c:pt>
                <c:pt idx="25">
                  <c:v>85</c:v>
                </c:pt>
                <c:pt idx="26">
                  <c:v>86</c:v>
                </c:pt>
                <c:pt idx="27">
                  <c:v>87</c:v>
                </c:pt>
                <c:pt idx="28">
                  <c:v>88</c:v>
                </c:pt>
                <c:pt idx="29">
                  <c:v>89</c:v>
                </c:pt>
                <c:pt idx="30">
                  <c:v>89</c:v>
                </c:pt>
                <c:pt idx="31">
                  <c:v>90</c:v>
                </c:pt>
                <c:pt idx="32">
                  <c:v>89</c:v>
                </c:pt>
                <c:pt idx="33">
                  <c:v>89</c:v>
                </c:pt>
                <c:pt idx="34">
                  <c:v>88</c:v>
                </c:pt>
                <c:pt idx="35">
                  <c:v>87</c:v>
                </c:pt>
                <c:pt idx="36">
                  <c:v>88</c:v>
                </c:pt>
                <c:pt idx="37">
                  <c:v>88</c:v>
                </c:pt>
              </c:numCache>
            </c:numRef>
          </c:val>
          <c:smooth val="0"/>
          <c:extLst>
            <c:ext xmlns:c16="http://schemas.microsoft.com/office/drawing/2014/chart" uri="{C3380CC4-5D6E-409C-BE32-E72D297353CC}">
              <c16:uniqueId val="{00000000-19CF-4A04-98BC-3A46A52C6BF3}"/>
            </c:ext>
          </c:extLst>
        </c:ser>
        <c:ser>
          <c:idx val="3"/>
          <c:order val="1"/>
          <c:tx>
            <c:strRef>
              <c:f>Sheet1!$A$3</c:f>
              <c:strCache>
                <c:ptCount val="1"/>
                <c:pt idx="0">
                  <c:v>dtp1</c:v>
                </c:pt>
              </c:strCache>
            </c:strRef>
          </c:tx>
          <c:spPr>
            <a:ln w="39613">
              <a:solidFill>
                <a:schemeClr val="tx2">
                  <a:lumMod val="60000"/>
                  <a:lumOff val="40000"/>
                </a:schemeClr>
              </a:solidFill>
              <a:prstDash val="solid"/>
            </a:ln>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Sheet1!$B$3:$AM$3</c:f>
              <c:numCache>
                <c:formatCode>General</c:formatCode>
                <c:ptCount val="38"/>
                <c:pt idx="0">
                  <c:v>31</c:v>
                </c:pt>
                <c:pt idx="1">
                  <c:v>36</c:v>
                </c:pt>
                <c:pt idx="2">
                  <c:v>39</c:v>
                </c:pt>
                <c:pt idx="3">
                  <c:v>56</c:v>
                </c:pt>
                <c:pt idx="4">
                  <c:v>63</c:v>
                </c:pt>
                <c:pt idx="5">
                  <c:v>67</c:v>
                </c:pt>
                <c:pt idx="6">
                  <c:v>70</c:v>
                </c:pt>
                <c:pt idx="7">
                  <c:v>74</c:v>
                </c:pt>
                <c:pt idx="8">
                  <c:v>79</c:v>
                </c:pt>
                <c:pt idx="9">
                  <c:v>83</c:v>
                </c:pt>
                <c:pt idx="10">
                  <c:v>88</c:v>
                </c:pt>
                <c:pt idx="11">
                  <c:v>86</c:v>
                </c:pt>
                <c:pt idx="12">
                  <c:v>85</c:v>
                </c:pt>
                <c:pt idx="13">
                  <c:v>85</c:v>
                </c:pt>
                <c:pt idx="14">
                  <c:v>86</c:v>
                </c:pt>
                <c:pt idx="15">
                  <c:v>87</c:v>
                </c:pt>
                <c:pt idx="16">
                  <c:v>86</c:v>
                </c:pt>
                <c:pt idx="17">
                  <c:v>86</c:v>
                </c:pt>
                <c:pt idx="18">
                  <c:v>84</c:v>
                </c:pt>
                <c:pt idx="19">
                  <c:v>83</c:v>
                </c:pt>
                <c:pt idx="20">
                  <c:v>83</c:v>
                </c:pt>
                <c:pt idx="21">
                  <c:v>83</c:v>
                </c:pt>
                <c:pt idx="22">
                  <c:v>83</c:v>
                </c:pt>
                <c:pt idx="23">
                  <c:v>84</c:v>
                </c:pt>
                <c:pt idx="24">
                  <c:v>85</c:v>
                </c:pt>
                <c:pt idx="25">
                  <c:v>86</c:v>
                </c:pt>
                <c:pt idx="26">
                  <c:v>87</c:v>
                </c:pt>
                <c:pt idx="27">
                  <c:v>87</c:v>
                </c:pt>
                <c:pt idx="28">
                  <c:v>88</c:v>
                </c:pt>
                <c:pt idx="29">
                  <c:v>90</c:v>
                </c:pt>
                <c:pt idx="30">
                  <c:v>89</c:v>
                </c:pt>
                <c:pt idx="31">
                  <c:v>91</c:v>
                </c:pt>
                <c:pt idx="32">
                  <c:v>90</c:v>
                </c:pt>
                <c:pt idx="33">
                  <c:v>89</c:v>
                </c:pt>
                <c:pt idx="34">
                  <c:v>89</c:v>
                </c:pt>
                <c:pt idx="35">
                  <c:v>90</c:v>
                </c:pt>
                <c:pt idx="36">
                  <c:v>90</c:v>
                </c:pt>
                <c:pt idx="37">
                  <c:v>90</c:v>
                </c:pt>
              </c:numCache>
            </c:numRef>
          </c:val>
          <c:smooth val="0"/>
          <c:extLst>
            <c:ext xmlns:c16="http://schemas.microsoft.com/office/drawing/2014/chart" uri="{C3380CC4-5D6E-409C-BE32-E72D297353CC}">
              <c16:uniqueId val="{00000001-19CF-4A04-98BC-3A46A52C6BF3}"/>
            </c:ext>
          </c:extLst>
        </c:ser>
        <c:ser>
          <c:idx val="4"/>
          <c:order val="2"/>
          <c:tx>
            <c:strRef>
              <c:f>Sheet1!$A$4</c:f>
              <c:strCache>
                <c:ptCount val="1"/>
                <c:pt idx="0">
                  <c:v>dtp3</c:v>
                </c:pt>
              </c:strCache>
            </c:strRef>
          </c:tx>
          <c:spPr>
            <a:ln w="39613">
              <a:solidFill>
                <a:srgbClr val="00FF00"/>
              </a:solidFill>
              <a:prstDash val="solid"/>
            </a:ln>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Sheet1!$B$4:$AM$4</c:f>
              <c:numCache>
                <c:formatCode>General</c:formatCode>
                <c:ptCount val="38"/>
                <c:pt idx="0">
                  <c:v>21</c:v>
                </c:pt>
                <c:pt idx="1">
                  <c:v>24</c:v>
                </c:pt>
                <c:pt idx="2">
                  <c:v>26</c:v>
                </c:pt>
                <c:pt idx="3">
                  <c:v>39</c:v>
                </c:pt>
                <c:pt idx="4">
                  <c:v>45</c:v>
                </c:pt>
                <c:pt idx="5">
                  <c:v>50</c:v>
                </c:pt>
                <c:pt idx="6">
                  <c:v>52</c:v>
                </c:pt>
                <c:pt idx="7">
                  <c:v>56</c:v>
                </c:pt>
                <c:pt idx="8">
                  <c:v>64</c:v>
                </c:pt>
                <c:pt idx="9">
                  <c:v>68</c:v>
                </c:pt>
                <c:pt idx="10">
                  <c:v>75</c:v>
                </c:pt>
                <c:pt idx="11">
                  <c:v>72</c:v>
                </c:pt>
                <c:pt idx="12">
                  <c:v>70</c:v>
                </c:pt>
                <c:pt idx="13">
                  <c:v>70</c:v>
                </c:pt>
                <c:pt idx="14">
                  <c:v>73</c:v>
                </c:pt>
                <c:pt idx="15">
                  <c:v>73</c:v>
                </c:pt>
                <c:pt idx="16">
                  <c:v>72</c:v>
                </c:pt>
                <c:pt idx="17">
                  <c:v>71</c:v>
                </c:pt>
                <c:pt idx="18">
                  <c:v>72</c:v>
                </c:pt>
                <c:pt idx="19">
                  <c:v>72</c:v>
                </c:pt>
                <c:pt idx="20">
                  <c:v>72</c:v>
                </c:pt>
                <c:pt idx="21">
                  <c:v>73</c:v>
                </c:pt>
                <c:pt idx="22">
                  <c:v>73</c:v>
                </c:pt>
                <c:pt idx="23">
                  <c:v>74</c:v>
                </c:pt>
                <c:pt idx="24">
                  <c:v>76</c:v>
                </c:pt>
                <c:pt idx="25">
                  <c:v>77</c:v>
                </c:pt>
                <c:pt idx="26">
                  <c:v>79</c:v>
                </c:pt>
                <c:pt idx="27">
                  <c:v>79</c:v>
                </c:pt>
                <c:pt idx="28">
                  <c:v>81</c:v>
                </c:pt>
                <c:pt idx="29">
                  <c:v>83</c:v>
                </c:pt>
                <c:pt idx="30">
                  <c:v>84</c:v>
                </c:pt>
                <c:pt idx="31">
                  <c:v>85</c:v>
                </c:pt>
                <c:pt idx="32">
                  <c:v>84</c:v>
                </c:pt>
                <c:pt idx="33">
                  <c:v>84</c:v>
                </c:pt>
                <c:pt idx="34">
                  <c:v>84</c:v>
                </c:pt>
                <c:pt idx="35">
                  <c:v>85</c:v>
                </c:pt>
                <c:pt idx="36">
                  <c:v>85</c:v>
                </c:pt>
                <c:pt idx="37">
                  <c:v>85</c:v>
                </c:pt>
              </c:numCache>
            </c:numRef>
          </c:val>
          <c:smooth val="0"/>
          <c:extLst>
            <c:ext xmlns:c16="http://schemas.microsoft.com/office/drawing/2014/chart" uri="{C3380CC4-5D6E-409C-BE32-E72D297353CC}">
              <c16:uniqueId val="{00000002-19CF-4A04-98BC-3A46A52C6BF3}"/>
            </c:ext>
          </c:extLst>
        </c:ser>
        <c:ser>
          <c:idx val="5"/>
          <c:order val="3"/>
          <c:tx>
            <c:strRef>
              <c:f>Sheet1!$A$5</c:f>
              <c:strCache>
                <c:ptCount val="1"/>
                <c:pt idx="0">
                  <c:v>hepb3</c:v>
                </c:pt>
              </c:strCache>
            </c:strRef>
          </c:tx>
          <c:spPr>
            <a:ln w="39613">
              <a:solidFill>
                <a:srgbClr val="FF00FF"/>
              </a:solidFill>
              <a:prstDash val="solid"/>
            </a:ln>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Sheet1!$B$5:$AM$5</c:f>
              <c:numCache>
                <c:formatCode>General</c:formatCode>
                <c:ptCount val="38"/>
                <c:pt idx="5">
                  <c:v>0</c:v>
                </c:pt>
                <c:pt idx="6">
                  <c:v>0</c:v>
                </c:pt>
                <c:pt idx="7">
                  <c:v>0</c:v>
                </c:pt>
                <c:pt idx="8">
                  <c:v>0</c:v>
                </c:pt>
                <c:pt idx="9">
                  <c:v>0</c:v>
                </c:pt>
                <c:pt idx="10">
                  <c:v>1</c:v>
                </c:pt>
                <c:pt idx="11">
                  <c:v>1</c:v>
                </c:pt>
                <c:pt idx="12">
                  <c:v>3</c:v>
                </c:pt>
                <c:pt idx="13">
                  <c:v>4</c:v>
                </c:pt>
                <c:pt idx="14">
                  <c:v>8</c:v>
                </c:pt>
                <c:pt idx="15">
                  <c:v>11</c:v>
                </c:pt>
                <c:pt idx="16">
                  <c:v>14</c:v>
                </c:pt>
                <c:pt idx="17">
                  <c:v>15</c:v>
                </c:pt>
                <c:pt idx="18">
                  <c:v>16</c:v>
                </c:pt>
                <c:pt idx="19">
                  <c:v>18</c:v>
                </c:pt>
                <c:pt idx="20">
                  <c:v>29</c:v>
                </c:pt>
                <c:pt idx="21">
                  <c:v>32</c:v>
                </c:pt>
                <c:pt idx="22">
                  <c:v>38</c:v>
                </c:pt>
                <c:pt idx="23">
                  <c:v>44</c:v>
                </c:pt>
                <c:pt idx="24">
                  <c:v>49</c:v>
                </c:pt>
                <c:pt idx="25">
                  <c:v>54</c:v>
                </c:pt>
                <c:pt idx="26">
                  <c:v>58</c:v>
                </c:pt>
                <c:pt idx="27">
                  <c:v>63</c:v>
                </c:pt>
                <c:pt idx="28">
                  <c:v>69</c:v>
                </c:pt>
                <c:pt idx="29">
                  <c:v>73</c:v>
                </c:pt>
                <c:pt idx="30">
                  <c:v>73</c:v>
                </c:pt>
                <c:pt idx="31">
                  <c:v>75</c:v>
                </c:pt>
                <c:pt idx="32">
                  <c:v>80</c:v>
                </c:pt>
                <c:pt idx="33">
                  <c:v>79</c:v>
                </c:pt>
                <c:pt idx="34">
                  <c:v>81</c:v>
                </c:pt>
                <c:pt idx="35">
                  <c:v>83</c:v>
                </c:pt>
                <c:pt idx="36">
                  <c:v>84</c:v>
                </c:pt>
                <c:pt idx="37">
                  <c:v>84</c:v>
                </c:pt>
              </c:numCache>
            </c:numRef>
          </c:val>
          <c:smooth val="0"/>
          <c:extLst>
            <c:ext xmlns:c16="http://schemas.microsoft.com/office/drawing/2014/chart" uri="{C3380CC4-5D6E-409C-BE32-E72D297353CC}">
              <c16:uniqueId val="{00000003-19CF-4A04-98BC-3A46A52C6BF3}"/>
            </c:ext>
          </c:extLst>
        </c:ser>
        <c:ser>
          <c:idx val="6"/>
          <c:order val="4"/>
          <c:tx>
            <c:strRef>
              <c:f>Sheet1!$A$6</c:f>
              <c:strCache>
                <c:ptCount val="1"/>
                <c:pt idx="0">
                  <c:v>hib3</c:v>
                </c:pt>
              </c:strCache>
            </c:strRef>
          </c:tx>
          <c:spPr>
            <a:ln w="39613">
              <a:solidFill>
                <a:srgbClr val="008080"/>
              </a:solidFill>
              <a:prstDash val="solid"/>
            </a:ln>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Sheet1!$B$6:$AM$6</c:f>
              <c:numCache>
                <c:formatCode>General</c:formatCode>
                <c:ptCount val="38"/>
                <c:pt idx="10">
                  <c:v>0</c:v>
                </c:pt>
                <c:pt idx="11">
                  <c:v>0</c:v>
                </c:pt>
                <c:pt idx="12">
                  <c:v>1</c:v>
                </c:pt>
                <c:pt idx="13">
                  <c:v>1</c:v>
                </c:pt>
                <c:pt idx="14">
                  <c:v>1</c:v>
                </c:pt>
                <c:pt idx="15">
                  <c:v>4</c:v>
                </c:pt>
                <c:pt idx="16">
                  <c:v>5</c:v>
                </c:pt>
                <c:pt idx="17">
                  <c:v>5</c:v>
                </c:pt>
                <c:pt idx="18">
                  <c:v>7</c:v>
                </c:pt>
                <c:pt idx="19">
                  <c:v>8</c:v>
                </c:pt>
                <c:pt idx="20">
                  <c:v>14</c:v>
                </c:pt>
                <c:pt idx="21">
                  <c:v>14</c:v>
                </c:pt>
                <c:pt idx="22">
                  <c:v>17</c:v>
                </c:pt>
                <c:pt idx="23">
                  <c:v>18</c:v>
                </c:pt>
                <c:pt idx="24">
                  <c:v>19</c:v>
                </c:pt>
                <c:pt idx="25">
                  <c:v>21</c:v>
                </c:pt>
                <c:pt idx="26">
                  <c:v>21</c:v>
                </c:pt>
                <c:pt idx="27">
                  <c:v>25</c:v>
                </c:pt>
                <c:pt idx="28">
                  <c:v>28</c:v>
                </c:pt>
                <c:pt idx="29">
                  <c:v>38</c:v>
                </c:pt>
                <c:pt idx="30">
                  <c:v>40</c:v>
                </c:pt>
                <c:pt idx="31">
                  <c:v>42</c:v>
                </c:pt>
                <c:pt idx="32">
                  <c:v>44</c:v>
                </c:pt>
                <c:pt idx="33">
                  <c:v>50</c:v>
                </c:pt>
                <c:pt idx="34">
                  <c:v>55</c:v>
                </c:pt>
                <c:pt idx="35">
                  <c:v>63</c:v>
                </c:pt>
                <c:pt idx="36">
                  <c:v>70</c:v>
                </c:pt>
                <c:pt idx="37">
                  <c:v>72</c:v>
                </c:pt>
              </c:numCache>
            </c:numRef>
          </c:val>
          <c:smooth val="0"/>
          <c:extLst>
            <c:ext xmlns:c16="http://schemas.microsoft.com/office/drawing/2014/chart" uri="{C3380CC4-5D6E-409C-BE32-E72D297353CC}">
              <c16:uniqueId val="{00000004-19CF-4A04-98BC-3A46A52C6BF3}"/>
            </c:ext>
          </c:extLst>
        </c:ser>
        <c:ser>
          <c:idx val="2"/>
          <c:order val="5"/>
          <c:tx>
            <c:strRef>
              <c:f>Sheet1!$A$7</c:f>
              <c:strCache>
                <c:ptCount val="1"/>
                <c:pt idx="0">
                  <c:v>pcv3</c:v>
                </c:pt>
              </c:strCache>
            </c:strRef>
          </c:tx>
          <c:spPr>
            <a:ln>
              <a:solidFill>
                <a:schemeClr val="accent4">
                  <a:lumMod val="75000"/>
                </a:schemeClr>
              </a:solidFill>
            </a:ln>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Sheet1!$B$7:$AM$7</c:f>
              <c:numCache>
                <c:formatCode>General</c:formatCode>
                <c:ptCount val="38"/>
                <c:pt idx="28">
                  <c:v>4</c:v>
                </c:pt>
                <c:pt idx="29">
                  <c:v>7</c:v>
                </c:pt>
                <c:pt idx="30">
                  <c:v>11</c:v>
                </c:pt>
                <c:pt idx="31">
                  <c:v>16</c:v>
                </c:pt>
                <c:pt idx="32">
                  <c:v>20</c:v>
                </c:pt>
                <c:pt idx="33">
                  <c:v>26</c:v>
                </c:pt>
                <c:pt idx="34">
                  <c:v>32</c:v>
                </c:pt>
                <c:pt idx="35">
                  <c:v>38</c:v>
                </c:pt>
                <c:pt idx="36">
                  <c:v>42</c:v>
                </c:pt>
                <c:pt idx="37">
                  <c:v>44</c:v>
                </c:pt>
              </c:numCache>
            </c:numRef>
          </c:val>
          <c:smooth val="0"/>
          <c:extLst>
            <c:ext xmlns:c16="http://schemas.microsoft.com/office/drawing/2014/chart" uri="{C3380CC4-5D6E-409C-BE32-E72D297353CC}">
              <c16:uniqueId val="{00000005-19CF-4A04-98BC-3A46A52C6BF3}"/>
            </c:ext>
          </c:extLst>
        </c:ser>
        <c:ser>
          <c:idx val="7"/>
          <c:order val="6"/>
          <c:tx>
            <c:strRef>
              <c:f>Sheet1!$A$8</c:f>
              <c:strCache>
                <c:ptCount val="1"/>
                <c:pt idx="0">
                  <c:v>pol3</c:v>
                </c:pt>
              </c:strCache>
            </c:strRef>
          </c:tx>
          <c:spPr>
            <a:ln w="38100"/>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Sheet1!$B$8:$AM$8</c:f>
              <c:numCache>
                <c:formatCode>General</c:formatCode>
                <c:ptCount val="38"/>
                <c:pt idx="0">
                  <c:v>22</c:v>
                </c:pt>
                <c:pt idx="1">
                  <c:v>24</c:v>
                </c:pt>
                <c:pt idx="2">
                  <c:v>42</c:v>
                </c:pt>
                <c:pt idx="3">
                  <c:v>44</c:v>
                </c:pt>
                <c:pt idx="4">
                  <c:v>48</c:v>
                </c:pt>
                <c:pt idx="5">
                  <c:v>52</c:v>
                </c:pt>
                <c:pt idx="6">
                  <c:v>51</c:v>
                </c:pt>
                <c:pt idx="7">
                  <c:v>57</c:v>
                </c:pt>
                <c:pt idx="8">
                  <c:v>65</c:v>
                </c:pt>
                <c:pt idx="9">
                  <c:v>70</c:v>
                </c:pt>
                <c:pt idx="10">
                  <c:v>75</c:v>
                </c:pt>
                <c:pt idx="11">
                  <c:v>72</c:v>
                </c:pt>
                <c:pt idx="12">
                  <c:v>70</c:v>
                </c:pt>
                <c:pt idx="13">
                  <c:v>70</c:v>
                </c:pt>
                <c:pt idx="14">
                  <c:v>73</c:v>
                </c:pt>
                <c:pt idx="15">
                  <c:v>74</c:v>
                </c:pt>
                <c:pt idx="16">
                  <c:v>74</c:v>
                </c:pt>
                <c:pt idx="17">
                  <c:v>73</c:v>
                </c:pt>
                <c:pt idx="18">
                  <c:v>73</c:v>
                </c:pt>
                <c:pt idx="19">
                  <c:v>73</c:v>
                </c:pt>
                <c:pt idx="20">
                  <c:v>73</c:v>
                </c:pt>
                <c:pt idx="21">
                  <c:v>73</c:v>
                </c:pt>
                <c:pt idx="22">
                  <c:v>74</c:v>
                </c:pt>
                <c:pt idx="23">
                  <c:v>75</c:v>
                </c:pt>
                <c:pt idx="24">
                  <c:v>76</c:v>
                </c:pt>
                <c:pt idx="25">
                  <c:v>78</c:v>
                </c:pt>
                <c:pt idx="26">
                  <c:v>80</c:v>
                </c:pt>
                <c:pt idx="27">
                  <c:v>81</c:v>
                </c:pt>
                <c:pt idx="28">
                  <c:v>82</c:v>
                </c:pt>
                <c:pt idx="29">
                  <c:v>84</c:v>
                </c:pt>
                <c:pt idx="30">
                  <c:v>84</c:v>
                </c:pt>
                <c:pt idx="31">
                  <c:v>84</c:v>
                </c:pt>
                <c:pt idx="32">
                  <c:v>84</c:v>
                </c:pt>
                <c:pt idx="33">
                  <c:v>84</c:v>
                </c:pt>
                <c:pt idx="34">
                  <c:v>84</c:v>
                </c:pt>
                <c:pt idx="35">
                  <c:v>85</c:v>
                </c:pt>
                <c:pt idx="36">
                  <c:v>84</c:v>
                </c:pt>
                <c:pt idx="37">
                  <c:v>85</c:v>
                </c:pt>
              </c:numCache>
            </c:numRef>
          </c:val>
          <c:smooth val="0"/>
          <c:extLst>
            <c:ext xmlns:c16="http://schemas.microsoft.com/office/drawing/2014/chart" uri="{C3380CC4-5D6E-409C-BE32-E72D297353CC}">
              <c16:uniqueId val="{00000006-19CF-4A04-98BC-3A46A52C6BF3}"/>
            </c:ext>
          </c:extLst>
        </c:ser>
        <c:ser>
          <c:idx val="8"/>
          <c:order val="7"/>
          <c:tx>
            <c:strRef>
              <c:f>Sheet1!$A$9</c:f>
              <c:strCache>
                <c:ptCount val="1"/>
                <c:pt idx="0">
                  <c:v>rotac</c:v>
                </c:pt>
              </c:strCache>
            </c:strRef>
          </c:tx>
          <c:spPr>
            <a:ln w="44450"/>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Sheet1!$B$9:$AM$9</c:f>
              <c:numCache>
                <c:formatCode>General</c:formatCode>
                <c:ptCount val="38"/>
                <c:pt idx="26">
                  <c:v>1</c:v>
                </c:pt>
                <c:pt idx="27">
                  <c:v>2</c:v>
                </c:pt>
                <c:pt idx="28">
                  <c:v>4</c:v>
                </c:pt>
                <c:pt idx="29">
                  <c:v>7</c:v>
                </c:pt>
                <c:pt idx="30">
                  <c:v>8</c:v>
                </c:pt>
                <c:pt idx="31">
                  <c:v>9</c:v>
                </c:pt>
                <c:pt idx="32">
                  <c:v>11</c:v>
                </c:pt>
                <c:pt idx="33">
                  <c:v>14</c:v>
                </c:pt>
                <c:pt idx="34">
                  <c:v>19</c:v>
                </c:pt>
                <c:pt idx="35">
                  <c:v>23</c:v>
                </c:pt>
                <c:pt idx="36">
                  <c:v>25</c:v>
                </c:pt>
                <c:pt idx="37">
                  <c:v>28</c:v>
                </c:pt>
              </c:numCache>
            </c:numRef>
          </c:val>
          <c:smooth val="0"/>
          <c:extLst>
            <c:ext xmlns:c16="http://schemas.microsoft.com/office/drawing/2014/chart" uri="{C3380CC4-5D6E-409C-BE32-E72D297353CC}">
              <c16:uniqueId val="{00000007-19CF-4A04-98BC-3A46A52C6BF3}"/>
            </c:ext>
          </c:extLst>
        </c:ser>
        <c:ser>
          <c:idx val="9"/>
          <c:order val="8"/>
          <c:tx>
            <c:strRef>
              <c:f>Sheet1!$A$10</c:f>
              <c:strCache>
                <c:ptCount val="1"/>
                <c:pt idx="0">
                  <c:v>yfv</c:v>
                </c:pt>
              </c:strCache>
            </c:strRef>
          </c:tx>
          <c:spPr>
            <a:ln w="38100"/>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Sheet1!$B$10:$AM$10</c:f>
              <c:numCache>
                <c:formatCode>General</c:formatCode>
                <c:ptCount val="38"/>
                <c:pt idx="17">
                  <c:v>3</c:v>
                </c:pt>
                <c:pt idx="18">
                  <c:v>9</c:v>
                </c:pt>
                <c:pt idx="19">
                  <c:v>10</c:v>
                </c:pt>
                <c:pt idx="20">
                  <c:v>11</c:v>
                </c:pt>
                <c:pt idx="21">
                  <c:v>12</c:v>
                </c:pt>
                <c:pt idx="22">
                  <c:v>12</c:v>
                </c:pt>
                <c:pt idx="23">
                  <c:v>17</c:v>
                </c:pt>
                <c:pt idx="24">
                  <c:v>25</c:v>
                </c:pt>
                <c:pt idx="25">
                  <c:v>31</c:v>
                </c:pt>
                <c:pt idx="26">
                  <c:v>36</c:v>
                </c:pt>
                <c:pt idx="27">
                  <c:v>39</c:v>
                </c:pt>
                <c:pt idx="28">
                  <c:v>38</c:v>
                </c:pt>
                <c:pt idx="29">
                  <c:v>41</c:v>
                </c:pt>
                <c:pt idx="30">
                  <c:v>39</c:v>
                </c:pt>
                <c:pt idx="31">
                  <c:v>36</c:v>
                </c:pt>
                <c:pt idx="32">
                  <c:v>36</c:v>
                </c:pt>
                <c:pt idx="33">
                  <c:v>40</c:v>
                </c:pt>
                <c:pt idx="34">
                  <c:v>41</c:v>
                </c:pt>
                <c:pt idx="35">
                  <c:v>41</c:v>
                </c:pt>
                <c:pt idx="36">
                  <c:v>41</c:v>
                </c:pt>
                <c:pt idx="37">
                  <c:v>43</c:v>
                </c:pt>
              </c:numCache>
            </c:numRef>
          </c:val>
          <c:smooth val="0"/>
          <c:extLst>
            <c:ext xmlns:c16="http://schemas.microsoft.com/office/drawing/2014/chart" uri="{C3380CC4-5D6E-409C-BE32-E72D297353CC}">
              <c16:uniqueId val="{00000008-19CF-4A04-98BC-3A46A52C6BF3}"/>
            </c:ext>
          </c:extLst>
        </c:ser>
        <c:ser>
          <c:idx val="10"/>
          <c:order val="9"/>
          <c:tx>
            <c:strRef>
              <c:f>Sheet1!$A$11</c:f>
              <c:strCache>
                <c:ptCount val="1"/>
                <c:pt idx="0">
                  <c:v>hepbb</c:v>
                </c:pt>
              </c:strCache>
            </c:strRef>
          </c:tx>
          <c:spPr>
            <a:ln w="38100"/>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Sheet1!$B$11:$AM$11</c:f>
              <c:numCache>
                <c:formatCode>General</c:formatCode>
                <c:ptCount val="38"/>
                <c:pt idx="20">
                  <c:v>6</c:v>
                </c:pt>
                <c:pt idx="21">
                  <c:v>6</c:v>
                </c:pt>
                <c:pt idx="22">
                  <c:v>8</c:v>
                </c:pt>
                <c:pt idx="23">
                  <c:v>10</c:v>
                </c:pt>
                <c:pt idx="24">
                  <c:v>21</c:v>
                </c:pt>
                <c:pt idx="25">
                  <c:v>23</c:v>
                </c:pt>
                <c:pt idx="26">
                  <c:v>23</c:v>
                </c:pt>
                <c:pt idx="27">
                  <c:v>24</c:v>
                </c:pt>
                <c:pt idx="28">
                  <c:v>27</c:v>
                </c:pt>
                <c:pt idx="29">
                  <c:v>28</c:v>
                </c:pt>
                <c:pt idx="30">
                  <c:v>29</c:v>
                </c:pt>
                <c:pt idx="31">
                  <c:v>31</c:v>
                </c:pt>
                <c:pt idx="32">
                  <c:v>34</c:v>
                </c:pt>
                <c:pt idx="33">
                  <c:v>37</c:v>
                </c:pt>
                <c:pt idx="34">
                  <c:v>37</c:v>
                </c:pt>
                <c:pt idx="35">
                  <c:v>38</c:v>
                </c:pt>
                <c:pt idx="36">
                  <c:v>38</c:v>
                </c:pt>
                <c:pt idx="37">
                  <c:v>43</c:v>
                </c:pt>
              </c:numCache>
            </c:numRef>
          </c:val>
          <c:smooth val="0"/>
          <c:extLst>
            <c:ext xmlns:c16="http://schemas.microsoft.com/office/drawing/2014/chart" uri="{C3380CC4-5D6E-409C-BE32-E72D297353CC}">
              <c16:uniqueId val="{00000009-19CF-4A04-98BC-3A46A52C6BF3}"/>
            </c:ext>
          </c:extLst>
        </c:ser>
        <c:ser>
          <c:idx val="11"/>
          <c:order val="10"/>
          <c:tx>
            <c:strRef>
              <c:f>Sheet1!$A$12</c:f>
              <c:strCache>
                <c:ptCount val="1"/>
                <c:pt idx="0">
                  <c:v>mcv2</c:v>
                </c:pt>
              </c:strCache>
            </c:strRef>
          </c:tx>
          <c:spPr>
            <a:ln w="38100"/>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Sheet1!$B$12:$AM$12</c:f>
              <c:numCache>
                <c:formatCode>General</c:formatCode>
                <c:ptCount val="38"/>
                <c:pt idx="20">
                  <c:v>15</c:v>
                </c:pt>
                <c:pt idx="21">
                  <c:v>17</c:v>
                </c:pt>
                <c:pt idx="22">
                  <c:v>17</c:v>
                </c:pt>
                <c:pt idx="23">
                  <c:v>18</c:v>
                </c:pt>
                <c:pt idx="24">
                  <c:v>20</c:v>
                </c:pt>
                <c:pt idx="25">
                  <c:v>30</c:v>
                </c:pt>
                <c:pt idx="26">
                  <c:v>32</c:v>
                </c:pt>
                <c:pt idx="27">
                  <c:v>33</c:v>
                </c:pt>
                <c:pt idx="28">
                  <c:v>35</c:v>
                </c:pt>
                <c:pt idx="29">
                  <c:v>38</c:v>
                </c:pt>
                <c:pt idx="30">
                  <c:v>39</c:v>
                </c:pt>
                <c:pt idx="31">
                  <c:v>45</c:v>
                </c:pt>
                <c:pt idx="32">
                  <c:v>48</c:v>
                </c:pt>
                <c:pt idx="33">
                  <c:v>53</c:v>
                </c:pt>
                <c:pt idx="34">
                  <c:v>56</c:v>
                </c:pt>
                <c:pt idx="35">
                  <c:v>59</c:v>
                </c:pt>
                <c:pt idx="36">
                  <c:v>66</c:v>
                </c:pt>
                <c:pt idx="37">
                  <c:v>67</c:v>
                </c:pt>
              </c:numCache>
            </c:numRef>
          </c:val>
          <c:smooth val="0"/>
          <c:extLst>
            <c:ext xmlns:c16="http://schemas.microsoft.com/office/drawing/2014/chart" uri="{C3380CC4-5D6E-409C-BE32-E72D297353CC}">
              <c16:uniqueId val="{0000000A-19CF-4A04-98BC-3A46A52C6BF3}"/>
            </c:ext>
          </c:extLst>
        </c:ser>
        <c:ser>
          <c:idx val="12"/>
          <c:order val="11"/>
          <c:tx>
            <c:strRef>
              <c:f>Sheet1!$A$13</c:f>
              <c:strCache>
                <c:ptCount val="1"/>
                <c:pt idx="0">
                  <c:v>mcv1</c:v>
                </c:pt>
              </c:strCache>
            </c:strRef>
          </c:tx>
          <c:spPr>
            <a:ln w="38100"/>
          </c:spPr>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Sheet1!$B$13:$AM$13</c:f>
              <c:numCache>
                <c:formatCode>General</c:formatCode>
                <c:ptCount val="38"/>
                <c:pt idx="0">
                  <c:v>17</c:v>
                </c:pt>
                <c:pt idx="1">
                  <c:v>20</c:v>
                </c:pt>
                <c:pt idx="2">
                  <c:v>21</c:v>
                </c:pt>
                <c:pt idx="3">
                  <c:v>38</c:v>
                </c:pt>
                <c:pt idx="4">
                  <c:v>42</c:v>
                </c:pt>
                <c:pt idx="5">
                  <c:v>48</c:v>
                </c:pt>
                <c:pt idx="6">
                  <c:v>47</c:v>
                </c:pt>
                <c:pt idx="7">
                  <c:v>54</c:v>
                </c:pt>
                <c:pt idx="8">
                  <c:v>63</c:v>
                </c:pt>
                <c:pt idx="9">
                  <c:v>68</c:v>
                </c:pt>
                <c:pt idx="10">
                  <c:v>73</c:v>
                </c:pt>
                <c:pt idx="11">
                  <c:v>69</c:v>
                </c:pt>
                <c:pt idx="12">
                  <c:v>69</c:v>
                </c:pt>
                <c:pt idx="13">
                  <c:v>70</c:v>
                </c:pt>
                <c:pt idx="14">
                  <c:v>71</c:v>
                </c:pt>
                <c:pt idx="15">
                  <c:v>73</c:v>
                </c:pt>
                <c:pt idx="16">
                  <c:v>73</c:v>
                </c:pt>
                <c:pt idx="17">
                  <c:v>71</c:v>
                </c:pt>
                <c:pt idx="18">
                  <c:v>71</c:v>
                </c:pt>
                <c:pt idx="19">
                  <c:v>71</c:v>
                </c:pt>
                <c:pt idx="20">
                  <c:v>72</c:v>
                </c:pt>
                <c:pt idx="21">
                  <c:v>73</c:v>
                </c:pt>
                <c:pt idx="22">
                  <c:v>72</c:v>
                </c:pt>
                <c:pt idx="23">
                  <c:v>74</c:v>
                </c:pt>
                <c:pt idx="24">
                  <c:v>76</c:v>
                </c:pt>
                <c:pt idx="25">
                  <c:v>77</c:v>
                </c:pt>
                <c:pt idx="26">
                  <c:v>79</c:v>
                </c:pt>
                <c:pt idx="27">
                  <c:v>80</c:v>
                </c:pt>
                <c:pt idx="28">
                  <c:v>81</c:v>
                </c:pt>
                <c:pt idx="29">
                  <c:v>83</c:v>
                </c:pt>
                <c:pt idx="30">
                  <c:v>84</c:v>
                </c:pt>
                <c:pt idx="31">
                  <c:v>85</c:v>
                </c:pt>
                <c:pt idx="32">
                  <c:v>84</c:v>
                </c:pt>
                <c:pt idx="33">
                  <c:v>84</c:v>
                </c:pt>
                <c:pt idx="34">
                  <c:v>84</c:v>
                </c:pt>
                <c:pt idx="35">
                  <c:v>85</c:v>
                </c:pt>
                <c:pt idx="36">
                  <c:v>85</c:v>
                </c:pt>
                <c:pt idx="37">
                  <c:v>85</c:v>
                </c:pt>
              </c:numCache>
            </c:numRef>
          </c:val>
          <c:smooth val="0"/>
          <c:extLst>
            <c:ext xmlns:c16="http://schemas.microsoft.com/office/drawing/2014/chart" uri="{C3380CC4-5D6E-409C-BE32-E72D297353CC}">
              <c16:uniqueId val="{0000000B-19CF-4A04-98BC-3A46A52C6BF3}"/>
            </c:ext>
          </c:extLst>
        </c:ser>
        <c:ser>
          <c:idx val="1"/>
          <c:order val="12"/>
          <c:tx>
            <c:strRef>
              <c:f>Sheet1!$A$14</c:f>
              <c:strCache>
                <c:ptCount val="1"/>
                <c:pt idx="0">
                  <c:v>rcv1</c:v>
                </c:pt>
              </c:strCache>
            </c:strRef>
          </c:tx>
          <c:marker>
            <c:symbol val="none"/>
          </c:marker>
          <c:cat>
            <c:numRef>
              <c:f>Sheet1!$B$1:$AM$1</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Sheet1!$B$14:$AM$14</c:f>
              <c:numCache>
                <c:formatCode>General</c:formatCode>
                <c:ptCount val="38"/>
                <c:pt idx="0">
                  <c:v>3</c:v>
                </c:pt>
                <c:pt idx="1">
                  <c:v>3</c:v>
                </c:pt>
                <c:pt idx="2">
                  <c:v>4</c:v>
                </c:pt>
                <c:pt idx="3">
                  <c:v>4</c:v>
                </c:pt>
                <c:pt idx="4">
                  <c:v>5</c:v>
                </c:pt>
                <c:pt idx="5">
                  <c:v>5</c:v>
                </c:pt>
                <c:pt idx="6">
                  <c:v>5</c:v>
                </c:pt>
                <c:pt idx="7">
                  <c:v>5</c:v>
                </c:pt>
                <c:pt idx="8">
                  <c:v>6</c:v>
                </c:pt>
                <c:pt idx="9">
                  <c:v>7</c:v>
                </c:pt>
                <c:pt idx="10">
                  <c:v>8</c:v>
                </c:pt>
                <c:pt idx="11">
                  <c:v>8</c:v>
                </c:pt>
                <c:pt idx="12">
                  <c:v>9</c:v>
                </c:pt>
                <c:pt idx="13">
                  <c:v>10</c:v>
                </c:pt>
                <c:pt idx="14">
                  <c:v>10</c:v>
                </c:pt>
                <c:pt idx="15">
                  <c:v>12</c:v>
                </c:pt>
                <c:pt idx="16">
                  <c:v>12</c:v>
                </c:pt>
                <c:pt idx="17">
                  <c:v>13</c:v>
                </c:pt>
                <c:pt idx="18">
                  <c:v>15</c:v>
                </c:pt>
                <c:pt idx="19">
                  <c:v>17</c:v>
                </c:pt>
                <c:pt idx="20">
                  <c:v>21</c:v>
                </c:pt>
                <c:pt idx="21">
                  <c:v>22</c:v>
                </c:pt>
                <c:pt idx="22">
                  <c:v>22</c:v>
                </c:pt>
                <c:pt idx="23">
                  <c:v>23</c:v>
                </c:pt>
                <c:pt idx="24">
                  <c:v>24</c:v>
                </c:pt>
                <c:pt idx="25">
                  <c:v>24</c:v>
                </c:pt>
                <c:pt idx="26">
                  <c:v>26</c:v>
                </c:pt>
                <c:pt idx="27">
                  <c:v>26</c:v>
                </c:pt>
                <c:pt idx="28">
                  <c:v>26</c:v>
                </c:pt>
                <c:pt idx="29">
                  <c:v>26</c:v>
                </c:pt>
                <c:pt idx="30">
                  <c:v>35</c:v>
                </c:pt>
                <c:pt idx="31">
                  <c:v>38</c:v>
                </c:pt>
                <c:pt idx="32">
                  <c:v>40</c:v>
                </c:pt>
                <c:pt idx="33">
                  <c:v>42</c:v>
                </c:pt>
                <c:pt idx="34">
                  <c:v>44</c:v>
                </c:pt>
                <c:pt idx="35">
                  <c:v>47</c:v>
                </c:pt>
                <c:pt idx="36">
                  <c:v>47</c:v>
                </c:pt>
                <c:pt idx="37">
                  <c:v>52</c:v>
                </c:pt>
              </c:numCache>
            </c:numRef>
          </c:val>
          <c:smooth val="0"/>
          <c:extLst>
            <c:ext xmlns:c16="http://schemas.microsoft.com/office/drawing/2014/chart" uri="{C3380CC4-5D6E-409C-BE32-E72D297353CC}">
              <c16:uniqueId val="{0000000C-19CF-4A04-98BC-3A46A52C6BF3}"/>
            </c:ext>
          </c:extLst>
        </c:ser>
        <c:dLbls>
          <c:showLegendKey val="0"/>
          <c:showVal val="0"/>
          <c:showCatName val="0"/>
          <c:showSerName val="0"/>
          <c:showPercent val="0"/>
          <c:showBubbleSize val="0"/>
        </c:dLbls>
        <c:smooth val="0"/>
        <c:axId val="235780352"/>
        <c:axId val="237703168"/>
      </c:lineChart>
      <c:catAx>
        <c:axId val="235780352"/>
        <c:scaling>
          <c:orientation val="minMax"/>
        </c:scaling>
        <c:delete val="0"/>
        <c:axPos val="b"/>
        <c:numFmt formatCode="General" sourceLinked="1"/>
        <c:majorTickMark val="out"/>
        <c:minorTickMark val="none"/>
        <c:tickLblPos val="nextTo"/>
        <c:spPr>
          <a:ln w="3301">
            <a:solidFill>
              <a:schemeClr val="tx1"/>
            </a:solidFill>
            <a:prstDash val="solid"/>
          </a:ln>
        </c:spPr>
        <c:txPr>
          <a:bodyPr rot="-5400000" vert="horz"/>
          <a:lstStyle/>
          <a:p>
            <a:pPr>
              <a:defRPr sz="1040" b="0" i="0" u="none" strike="noStrike" baseline="0">
                <a:solidFill>
                  <a:srgbClr val="000066"/>
                </a:solidFill>
                <a:latin typeface="Arial Narrow"/>
                <a:ea typeface="Arial Narrow"/>
                <a:cs typeface="Arial Narrow"/>
              </a:defRPr>
            </a:pPr>
            <a:endParaRPr lang="en-US"/>
          </a:p>
        </c:txPr>
        <c:crossAx val="237703168"/>
        <c:crosses val="autoZero"/>
        <c:auto val="1"/>
        <c:lblAlgn val="ctr"/>
        <c:lblOffset val="100"/>
        <c:tickLblSkip val="1"/>
        <c:tickMarkSkip val="1"/>
        <c:noMultiLvlLbl val="0"/>
      </c:catAx>
      <c:valAx>
        <c:axId val="237703168"/>
        <c:scaling>
          <c:orientation val="minMax"/>
          <c:max val="100"/>
        </c:scaling>
        <c:delete val="0"/>
        <c:axPos val="l"/>
        <c:title>
          <c:tx>
            <c:rich>
              <a:bodyPr/>
              <a:lstStyle/>
              <a:p>
                <a:pPr>
                  <a:defRPr sz="1869" b="1" i="0" u="none" strike="noStrike" baseline="0">
                    <a:solidFill>
                      <a:srgbClr val="000066"/>
                    </a:solidFill>
                    <a:latin typeface="Arial"/>
                    <a:ea typeface="Arial"/>
                    <a:cs typeface="Arial"/>
                  </a:defRPr>
                </a:pPr>
                <a:r>
                  <a:rPr lang="en-US" dirty="0">
                    <a:solidFill>
                      <a:srgbClr val="000066"/>
                    </a:solidFill>
                  </a:rPr>
                  <a:t>Coverage (%)</a:t>
                </a:r>
              </a:p>
            </c:rich>
          </c:tx>
          <c:layout>
            <c:manualLayout>
              <c:xMode val="edge"/>
              <c:yMode val="edge"/>
              <c:x val="1.6105435705295202E-2"/>
              <c:y val="0.29203546088530841"/>
            </c:manualLayout>
          </c:layout>
          <c:overlay val="0"/>
          <c:spPr>
            <a:noFill/>
            <a:ln w="26408">
              <a:noFill/>
            </a:ln>
          </c:spPr>
        </c:title>
        <c:numFmt formatCode="General" sourceLinked="1"/>
        <c:majorTickMark val="out"/>
        <c:minorTickMark val="none"/>
        <c:tickLblPos val="nextTo"/>
        <c:spPr>
          <a:ln w="3301">
            <a:solidFill>
              <a:schemeClr val="tx1"/>
            </a:solidFill>
            <a:prstDash val="solid"/>
          </a:ln>
        </c:spPr>
        <c:txPr>
          <a:bodyPr rot="0" vert="horz"/>
          <a:lstStyle/>
          <a:p>
            <a:pPr>
              <a:defRPr sz="1456" b="0" i="0" u="none" strike="noStrike" baseline="0">
                <a:solidFill>
                  <a:srgbClr val="000066"/>
                </a:solidFill>
                <a:latin typeface="Arial Narrow"/>
                <a:ea typeface="Arial Narrow"/>
                <a:cs typeface="Arial Narrow"/>
              </a:defRPr>
            </a:pPr>
            <a:endParaRPr lang="en-US"/>
          </a:p>
        </c:txPr>
        <c:crossAx val="235780352"/>
        <c:crosses val="autoZero"/>
        <c:crossBetween val="between"/>
      </c:valAx>
      <c:spPr>
        <a:noFill/>
        <a:ln w="25393">
          <a:noFill/>
        </a:ln>
      </c:spPr>
    </c:plotArea>
    <c:legend>
      <c:legendPos val="b"/>
      <c:layout>
        <c:manualLayout>
          <c:xMode val="edge"/>
          <c:yMode val="edge"/>
          <c:x val="0.27220536958975627"/>
          <c:y val="0.85246511534486591"/>
          <c:w val="0.58744187302325646"/>
          <c:h val="0.10378572915411328"/>
        </c:manualLayout>
      </c:layout>
      <c:overlay val="0"/>
      <c:spPr>
        <a:noFill/>
        <a:ln w="3301">
          <a:solidFill>
            <a:schemeClr val="tx1"/>
          </a:solidFill>
          <a:prstDash val="solid"/>
        </a:ln>
      </c:spPr>
      <c:txPr>
        <a:bodyPr/>
        <a:lstStyle/>
        <a:p>
          <a:pPr>
            <a:defRPr sz="1144" b="0" i="0" u="none" strike="noStrike" baseline="0">
              <a:solidFill>
                <a:srgbClr val="000066"/>
              </a:solidFill>
              <a:latin typeface="Arial"/>
              <a:ea typeface="Arial"/>
              <a:cs typeface="Arial"/>
            </a:defRPr>
          </a:pPr>
          <a:endParaRPr lang="en-US"/>
        </a:p>
      </c:txPr>
    </c:legend>
    <c:plotVisOnly val="1"/>
    <c:dispBlanksAs val="gap"/>
    <c:showDLblsOverMax val="0"/>
  </c:chart>
  <c:spPr>
    <a:noFill/>
    <a:ln>
      <a:noFill/>
    </a:ln>
  </c:spPr>
  <c:txPr>
    <a:bodyPr/>
    <a:lstStyle/>
    <a:p>
      <a:pPr>
        <a:defRPr sz="1871" b="1" i="0" u="none" strike="noStrike" baseline="0">
          <a:solidFill>
            <a:schemeClr val="tx1"/>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18587707778287"/>
          <c:y val="2.9205717254482195E-2"/>
          <c:w val="0.92514247939573868"/>
          <c:h val="0.77914788615792185"/>
        </c:manualLayout>
      </c:layout>
      <c:barChart>
        <c:barDir val="col"/>
        <c:grouping val="stacked"/>
        <c:varyColors val="0"/>
        <c:ser>
          <c:idx val="0"/>
          <c:order val="0"/>
          <c:tx>
            <c:strRef>
              <c:f>Sheet1!$B$1</c:f>
              <c:strCache>
                <c:ptCount val="1"/>
                <c:pt idx="0">
                  <c:v>unvaccinated</c:v>
                </c:pt>
              </c:strCache>
            </c:strRef>
          </c:tx>
          <c:spPr>
            <a:solidFill>
              <a:srgbClr val="FFC000"/>
            </a:solidFill>
            <a:ln>
              <a:noFill/>
            </a:ln>
            <a:effectLst/>
          </c:spPr>
          <c:invertIfNegative val="0"/>
          <c:cat>
            <c:strRef>
              <c:f>Sheet1!$A$2:$A$11</c:f>
              <c:strCache>
                <c:ptCount val="10"/>
                <c:pt idx="0">
                  <c:v>Nigeria</c:v>
                </c:pt>
                <c:pt idx="1">
                  <c:v>India</c:v>
                </c:pt>
                <c:pt idx="2">
                  <c:v>Pakistan</c:v>
                </c:pt>
                <c:pt idx="3">
                  <c:v>Indonesia</c:v>
                </c:pt>
                <c:pt idx="4">
                  <c:v>Ethiopia</c:v>
                </c:pt>
                <c:pt idx="5">
                  <c:v>Democratic Republic of the Congo</c:v>
                </c:pt>
                <c:pt idx="6">
                  <c:v>Angola</c:v>
                </c:pt>
                <c:pt idx="7">
                  <c:v>Iraq</c:v>
                </c:pt>
                <c:pt idx="8">
                  <c:v>South Africa</c:v>
                </c:pt>
                <c:pt idx="9">
                  <c:v>Afghanistan</c:v>
                </c:pt>
              </c:strCache>
            </c:strRef>
          </c:cat>
          <c:val>
            <c:numRef>
              <c:f>Sheet1!$B$2:$B$11</c:f>
              <c:numCache>
                <c:formatCode>General</c:formatCode>
                <c:ptCount val="10"/>
                <c:pt idx="0">
                  <c:v>3499928</c:v>
                </c:pt>
                <c:pt idx="1">
                  <c:v>2185231</c:v>
                </c:pt>
                <c:pt idx="2">
                  <c:v>867473</c:v>
                </c:pt>
                <c:pt idx="3">
                  <c:v>192258</c:v>
                </c:pt>
                <c:pt idx="4">
                  <c:v>474102</c:v>
                </c:pt>
                <c:pt idx="5">
                  <c:v>571890</c:v>
                </c:pt>
                <c:pt idx="6">
                  <c:v>452623</c:v>
                </c:pt>
                <c:pt idx="7">
                  <c:v>328547</c:v>
                </c:pt>
                <c:pt idx="8">
                  <c:v>294909</c:v>
                </c:pt>
                <c:pt idx="9">
                  <c:v>294529</c:v>
                </c:pt>
              </c:numCache>
            </c:numRef>
          </c:val>
          <c:extLst>
            <c:ext xmlns:c16="http://schemas.microsoft.com/office/drawing/2014/chart" uri="{C3380CC4-5D6E-409C-BE32-E72D297353CC}">
              <c16:uniqueId val="{00000000-2EC6-404E-ABA2-30CBA963C525}"/>
            </c:ext>
          </c:extLst>
        </c:ser>
        <c:ser>
          <c:idx val="1"/>
          <c:order val="1"/>
          <c:tx>
            <c:strRef>
              <c:f>Sheet1!$C$1</c:f>
              <c:strCache>
                <c:ptCount val="1"/>
                <c:pt idx="0">
                  <c:v>undervaccinated </c:v>
                </c:pt>
              </c:strCache>
            </c:strRef>
          </c:tx>
          <c:spPr>
            <a:solidFill>
              <a:srgbClr val="00B050"/>
            </a:solidFill>
            <a:ln>
              <a:noFill/>
            </a:ln>
            <a:effectLst/>
          </c:spPr>
          <c:invertIfNegative val="0"/>
          <c:cat>
            <c:strRef>
              <c:f>Sheet1!$A$2:$A$11</c:f>
              <c:strCache>
                <c:ptCount val="10"/>
                <c:pt idx="0">
                  <c:v>Nigeria</c:v>
                </c:pt>
                <c:pt idx="1">
                  <c:v>India</c:v>
                </c:pt>
                <c:pt idx="2">
                  <c:v>Pakistan</c:v>
                </c:pt>
                <c:pt idx="3">
                  <c:v>Indonesia</c:v>
                </c:pt>
                <c:pt idx="4">
                  <c:v>Ethiopia</c:v>
                </c:pt>
                <c:pt idx="5">
                  <c:v>Democratic Republic of the Congo</c:v>
                </c:pt>
                <c:pt idx="6">
                  <c:v>Angola</c:v>
                </c:pt>
                <c:pt idx="7">
                  <c:v>Iraq</c:v>
                </c:pt>
                <c:pt idx="8">
                  <c:v>South Africa</c:v>
                </c:pt>
                <c:pt idx="9">
                  <c:v>Afghanistan</c:v>
                </c:pt>
              </c:strCache>
            </c:strRef>
          </c:cat>
          <c:val>
            <c:numRef>
              <c:f>Sheet1!$C$2:$C$11</c:f>
              <c:numCache>
                <c:formatCode>General</c:formatCode>
                <c:ptCount val="10"/>
                <c:pt idx="0">
                  <c:v>480382</c:v>
                </c:pt>
                <c:pt idx="1">
                  <c:v>728410</c:v>
                </c:pt>
                <c:pt idx="2">
                  <c:v>408222</c:v>
                </c:pt>
                <c:pt idx="3">
                  <c:v>817095</c:v>
                </c:pt>
                <c:pt idx="4">
                  <c:v>379282</c:v>
                </c:pt>
                <c:pt idx="5">
                  <c:v>31772</c:v>
                </c:pt>
                <c:pt idx="6">
                  <c:v>104451</c:v>
                </c:pt>
                <c:pt idx="7">
                  <c:v>121684</c:v>
                </c:pt>
                <c:pt idx="8">
                  <c:v>90742</c:v>
                </c:pt>
                <c:pt idx="9">
                  <c:v>87267</c:v>
                </c:pt>
              </c:numCache>
            </c:numRef>
          </c:val>
          <c:extLst>
            <c:ext xmlns:c16="http://schemas.microsoft.com/office/drawing/2014/chart" uri="{C3380CC4-5D6E-409C-BE32-E72D297353CC}">
              <c16:uniqueId val="{00000001-2EC6-404E-ABA2-30CBA963C525}"/>
            </c:ext>
          </c:extLst>
        </c:ser>
        <c:dLbls>
          <c:showLegendKey val="0"/>
          <c:showVal val="0"/>
          <c:showCatName val="0"/>
          <c:showSerName val="0"/>
          <c:showPercent val="0"/>
          <c:showBubbleSize val="0"/>
        </c:dLbls>
        <c:gapWidth val="150"/>
        <c:overlap val="100"/>
        <c:axId val="104897536"/>
        <c:axId val="125891328"/>
      </c:barChart>
      <c:catAx>
        <c:axId val="10489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891328"/>
        <c:crosses val="autoZero"/>
        <c:auto val="1"/>
        <c:lblAlgn val="ctr"/>
        <c:lblOffset val="100"/>
        <c:noMultiLvlLbl val="0"/>
      </c:catAx>
      <c:valAx>
        <c:axId val="125891328"/>
        <c:scaling>
          <c:orientation val="minMax"/>
          <c:max val="4000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897536"/>
        <c:crosses val="autoZero"/>
        <c:crossBetween val="between"/>
        <c:majorUnit val="1000000"/>
      </c:valAx>
      <c:spPr>
        <a:noFill/>
        <a:ln>
          <a:noFill/>
        </a:ln>
        <a:effectLst/>
      </c:spPr>
    </c:plotArea>
    <c:legend>
      <c:legendPos val="b"/>
      <c:layout>
        <c:manualLayout>
          <c:xMode val="edge"/>
          <c:yMode val="edge"/>
          <c:x val="0.82479325424731864"/>
          <c:y val="0.27000722091397455"/>
          <c:w val="0.123961563735719"/>
          <c:h val="0.137118947310324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9-04-08T12:47:59.098" idx="19">
    <p:pos x="10" y="10"/>
    <p:text>I think this many graphs on one slide will be difficul to read in the room</p:text>
    <p:extLst>
      <p:ext uri="{C676402C-5697-4E1C-873F-D02D1690AC5C}">
        <p15:threadingInfo xmlns:p15="http://schemas.microsoft.com/office/powerpoint/2012/main" timeZoneBias="240"/>
      </p:ext>
    </p:extLst>
  </p:cm>
  <p:cm authorId="2" dt="2019-04-08T12:49:10.099" idx="20">
    <p:pos x="10" y="106"/>
    <p:text>Suggest moving one graph to the slide before this and then only including two graphs on this slide</p:text>
    <p:extLst>
      <p:ext uri="{C676402C-5697-4E1C-873F-D02D1690AC5C}">
        <p15:threadingInfo xmlns:p15="http://schemas.microsoft.com/office/powerpoint/2012/main" timeZoneBias="240">
          <p15:parentCm authorId="2" idx="19"/>
        </p15:threadingInfo>
      </p:ext>
    </p:extLst>
  </p:cm>
  <p:cm authorId="2" dt="2019-04-08T12:49:37.128" idx="21">
    <p:pos x="10" y="202"/>
    <p:text>Suggest eliminating the graph on upper-middle income countries since STOPers don't typically deploy there</p:text>
    <p:extLst>
      <p:ext uri="{C676402C-5697-4E1C-873F-D02D1690AC5C}">
        <p15:threadingInfo xmlns:p15="http://schemas.microsoft.com/office/powerpoint/2012/main" timeZoneBias="240">
          <p15:parentCm authorId="2" idx="19"/>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19-04-08T15:39:34.765" idx="42">
    <p:pos x="2116" y="266"/>
    <p:text>We don't like using US examples if possible, but can incude if it is a helpful example</p:text>
    <p:extLst>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19-04-08T15:15:52.848" idx="41">
    <p:pos x="10" y="10"/>
    <p:text>This is too complicated for STOPers</p:text>
    <p:extLst>
      <p:ext uri="{C676402C-5697-4E1C-873F-D02D1690AC5C}">
        <p15:threadingInfo xmlns:p15="http://schemas.microsoft.com/office/powerpoint/2012/main" timeZoneBias="24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19-04-08T13:10:56.292" idx="22">
    <p:pos x="10" y="10"/>
    <p:text>Don't want to use examples from the US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9-04-08T12:40:55.333" idx="16">
    <p:pos x="10" y="10"/>
    <p:text>I am not sure we need this when the same vaccine is on the next slide - we should just be able to spend a minute on the next slide so that they can see transmission with the different vaccination coverages</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9-04-08T12:43:49.865" idx="18">
    <p:pos x="1512" y="1180"/>
    <p:text>Let me know if there is a  specific reason why there are question marks throughout? I think this will be confusing for STOPers so I have removed</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9-04-08T13:40:18.033" idx="32">
    <p:pos x="6842" y="1280"/>
    <p:text>What is the source of this table? Is it available in FR?</p:text>
    <p:extLst>
      <p:ext uri="{C676402C-5697-4E1C-873F-D02D1690AC5C}">
        <p15:threadingInfo xmlns:p15="http://schemas.microsoft.com/office/powerpoint/2012/main" timeZoneBias="240"/>
      </p:ext>
    </p:extLst>
  </p:cm>
  <p:cm authorId="2" dt="2019-04-08T13:40:27.723" idx="33">
    <p:pos x="6842" y="1376"/>
    <p:text>Otherwise I will have to take the text out of the table and recreate so that it can be translated</p:text>
    <p:extLst>
      <p:ext uri="{C676402C-5697-4E1C-873F-D02D1690AC5C}">
        <p15:threadingInfo xmlns:p15="http://schemas.microsoft.com/office/powerpoint/2012/main" timeZoneBias="240">
          <p15:parentCm authorId="2" idx="32"/>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9-04-08T14:52:43.096" idx="34">
    <p:pos x="6472" y="2046"/>
    <p:text>Same goes for the table here and translation</p:text>
    <p:extLst>
      <p:ext uri="{C676402C-5697-4E1C-873F-D02D1690AC5C}">
        <p15:threadingInfo xmlns:p15="http://schemas.microsoft.com/office/powerpoint/2012/main" timeZoneBias="240"/>
      </p:ext>
    </p:extLst>
  </p:cm>
  <p:cm authorId="2" dt="2019-04-08T14:54:53.035" idx="35">
    <p:pos x="2719" y="842"/>
    <p:text>Might need to provide some additonal context here</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19-04-08T15:48:07.461" idx="44">
    <p:pos x="7006" y="299"/>
    <p:text>I think this is a little complicated for the STOPers with the cirrected data, but might be ok as illustrative example</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19-04-08T15:02:53.822" idx="37">
    <p:pos x="7680" y="0"/>
    <p:text>Do we have this in FR or an editable version?</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19-04-08T15:46:27.731" idx="43">
    <p:pos x="10" y="10"/>
    <p:text>This is needed to give contect to the control section on the posters and to set up discussions over the next few days</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19-04-08T15:10:12.491" idx="38">
    <p:pos x="10" y="10"/>
    <p:text>Really hard to keep this in if we do not have the original slide that can be easily translated</p:text>
    <p:extLst>
      <p:ext uri="{C676402C-5697-4E1C-873F-D02D1690AC5C}">
        <p15:threadingInfo xmlns:p15="http://schemas.microsoft.com/office/powerpoint/2012/main" timeZoneBias="240"/>
      </p:ext>
    </p:extLst>
  </p:cm>
  <p:cm authorId="2" dt="2019-04-08T15:10:58.476" idx="39">
    <p:pos x="10" y="106"/>
    <p:text>I am fine keeping this in as an example if we can make the translation work</p:text>
    <p:extLst>
      <p:ext uri="{C676402C-5697-4E1C-873F-D02D1690AC5C}">
        <p15:threadingInfo xmlns:p15="http://schemas.microsoft.com/office/powerpoint/2012/main" timeZoneBias="240">
          <p15:parentCm authorId="2" idx="38"/>
        </p15:threadingInfo>
      </p:ext>
    </p:extLst>
  </p:cm>
  <p:cm authorId="2" dt="2019-04-08T15:11:28.925" idx="40">
    <p:pos x="10" y="202"/>
    <p:text>But also the white text will be very difficult to read when projected</p:text>
    <p:extLst>
      <p:ext uri="{C676402C-5697-4E1C-873F-D02D1690AC5C}">
        <p15:threadingInfo xmlns:p15="http://schemas.microsoft.com/office/powerpoint/2012/main" timeZoneBias="240">
          <p15:parentCm authorId="2" idx="38"/>
        </p15:threadingInfo>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6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9788BA-7FDD-45AB-A17E-48F9335AD051}" type="datetimeFigureOut">
              <a:rPr lang="en-US" smtClean="0"/>
              <a:t>4/8/2019</a:t>
            </a:fld>
            <a:endParaRPr lang="en-US"/>
          </a:p>
        </p:txBody>
      </p:sp>
      <p:sp>
        <p:nvSpPr>
          <p:cNvPr id="4" name="Slide Image Placeholder 3"/>
          <p:cNvSpPr>
            <a:spLocks noGrp="1" noRot="1" noChangeAspect="1"/>
          </p:cNvSpPr>
          <p:nvPr>
            <p:ph type="sldImg" idx="2"/>
          </p:nvPr>
        </p:nvSpPr>
        <p:spPr>
          <a:xfrm>
            <a:off x="685800" y="1143000"/>
            <a:ext cx="3186953" cy="1792661"/>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492EF-EAA5-45EA-9657-AC1AEAB53B3E}" type="slidenum">
              <a:rPr lang="en-US" smtClean="0"/>
              <a:t>‹#›</a:t>
            </a:fld>
            <a:endParaRPr lang="en-US"/>
          </a:p>
        </p:txBody>
      </p:sp>
    </p:spTree>
    <p:extLst>
      <p:ext uri="{BB962C8B-B14F-4D97-AF65-F5344CB8AC3E}">
        <p14:creationId xmlns:p14="http://schemas.microsoft.com/office/powerpoint/2010/main" val="279630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c.gov/mmwr/preview/mmwrhtml/su6303a1.htm#Appendix-tab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79750F-B59A-4590-80BB-D5972BD2A992}" type="slidenum">
              <a:rPr lang="en-US" altLang="en-US" smtClean="0"/>
              <a:pPr>
                <a:spcBef>
                  <a:spcPct val="0"/>
                </a:spcBef>
              </a:pPr>
              <a:t>1</a:t>
            </a:fld>
            <a:endParaRPr lang="en-US" altLang="en-US" smtClean="0"/>
          </a:p>
        </p:txBody>
      </p:sp>
      <p:sp>
        <p:nvSpPr>
          <p:cNvPr id="5123" name="Rectangle 2"/>
          <p:cNvSpPr>
            <a:spLocks noGrp="1" noRot="1" noChangeAspect="1" noChangeArrowheads="1" noTextEdit="1"/>
          </p:cNvSpPr>
          <p:nvPr>
            <p:ph type="sldImg"/>
          </p:nvPr>
        </p:nvSpPr>
        <p:spPr>
          <a:xfrm>
            <a:off x="685800" y="1143000"/>
            <a:ext cx="3187700" cy="1792288"/>
          </a:xfr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703140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12</a:t>
            </a:fld>
            <a:endParaRPr lang="en-US"/>
          </a:p>
        </p:txBody>
      </p:sp>
    </p:spTree>
    <p:extLst>
      <p:ext uri="{BB962C8B-B14F-4D97-AF65-F5344CB8AC3E}">
        <p14:creationId xmlns:p14="http://schemas.microsoft.com/office/powerpoint/2010/main" val="664728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Graph from</a:t>
            </a:r>
            <a:r>
              <a:rPr lang="en-US" baseline="0" dirty="0" smtClean="0"/>
              <a:t> GRRT surveillance slides, WHO disease early warning systems http://slideplayer.com/slide/10205598/</a:t>
            </a:r>
          </a:p>
          <a:p>
            <a:endParaRPr lang="en-US" baseline="0" dirty="0" smtClean="0"/>
          </a:p>
          <a:p>
            <a:r>
              <a:rPr lang="en-US" dirty="0" smtClean="0"/>
              <a:t>we want early detection because it can prompt action. the complete numbers (JRF aggregate reporting) shows annual data, but we want timely review analysis of that reported data to intervene early</a:t>
            </a:r>
            <a:r>
              <a:rPr lang="en-US" baseline="0" dirty="0" smtClean="0"/>
              <a:t> decrease the overall outbreak</a:t>
            </a:r>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14</a:t>
            </a:fld>
            <a:endParaRPr lang="en-US"/>
          </a:p>
        </p:txBody>
      </p:sp>
    </p:spTree>
    <p:extLst>
      <p:ext uri="{BB962C8B-B14F-4D97-AF65-F5344CB8AC3E}">
        <p14:creationId xmlns:p14="http://schemas.microsoft.com/office/powerpoint/2010/main" val="3646850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Intervention: Starting on September 23, 2014 (day 181 in model), and for the next 30 days, the percentage of all patients in Ebola treatment units was increased from 10% to 13%. This percentage was again increased on October 23, 2014 (day 211 in model) to 25%, on November 22, 2014 (day 241 in model) to 40%, and finally on December 22, 2014 (day 271 in model) to 70%. Day 1 in model is March 3, 2014. The impact of a delay of starting the increase in interventions was then estimated by twice repeating the above scenario but setting the start day on either October 23, 2014, or November 22, 2014.</a:t>
            </a:r>
          </a:p>
          <a:p>
            <a:r>
              <a:rPr lang="en-US" dirty="0" smtClean="0"/>
              <a:t>† Corrected for potential underreporting by multiplying reported cases by a factor of 2.5 (</a:t>
            </a:r>
            <a:r>
              <a:rPr lang="en-US" dirty="0" smtClean="0">
                <a:hlinkClick r:id="rId3"/>
              </a:rPr>
              <a:t>Table 4</a:t>
            </a:r>
            <a:r>
              <a:rPr lang="en-US" dirty="0" smtClean="0"/>
              <a:t>).</a:t>
            </a:r>
          </a:p>
          <a:p>
            <a:r>
              <a:rPr lang="en-US" dirty="0" smtClean="0"/>
              <a:t>§ New Ebola patients at peak of each start date. (Note that when the intervention is started on November 22, 2014, the peak is not reached by January 20, 2014, which is the last date included in the model.)</a:t>
            </a:r>
          </a:p>
          <a:p>
            <a:r>
              <a:rPr lang="en-US" b="1" dirty="0" smtClean="0"/>
              <a:t>Alternate Text:</a:t>
            </a:r>
            <a:r>
              <a:rPr lang="en-US" dirty="0" smtClean="0"/>
              <a:t> The figure above shows the estimated impact of delaying interventions on the daily number of patients with Ebola over time, with and without correction for underreporting in Liberia during 2014, according to the </a:t>
            </a:r>
            <a:r>
              <a:rPr lang="en-US" dirty="0" err="1" smtClean="0"/>
              <a:t>EbolaResponse</a:t>
            </a:r>
            <a:r>
              <a:rPr lang="en-US" dirty="0" smtClean="0"/>
              <a:t> modeling tool. Starting on September 23, 2014 (day 181 in the model), the percentage of patients hospitalized in Ebola treatment units was assumed to increase from 10% of all patients to 17%. This percentage was increased on October 23, 2014 (day 211 in the model) to 25%, on November 22, 2014 (day 241 in the model) to 40% and on December 22, 2014 (day 271 in the model) to 70%. </a:t>
            </a:r>
          </a:p>
          <a:p>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15</a:t>
            </a:fld>
            <a:endParaRPr lang="en-US"/>
          </a:p>
        </p:txBody>
      </p:sp>
    </p:spTree>
    <p:extLst>
      <p:ext uri="{BB962C8B-B14F-4D97-AF65-F5344CB8AC3E}">
        <p14:creationId xmlns:p14="http://schemas.microsoft.com/office/powerpoint/2010/main" val="2255198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a word about routine immunizations. Countries have national immunization programs, these includes routine and supplementary immunization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is the overall framework for national immunization programs, as you can see, it includes many components, including surveillance, which we have discussed, and immunization delivery, which is what we will now discuss.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Routine immunizations and Supplementary immunization activities are part of EPI and fall under Service delivery.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16</a:t>
            </a:fld>
            <a:endParaRPr lang="en-US"/>
          </a:p>
        </p:txBody>
      </p:sp>
    </p:spTree>
    <p:extLst>
      <p:ext uri="{BB962C8B-B14F-4D97-AF65-F5344CB8AC3E}">
        <p14:creationId xmlns:p14="http://schemas.microsoft.com/office/powerpoint/2010/main" val="3266587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So we mentioned earlier that VPDs are diseases have vaccines available</a:t>
            </a:r>
            <a:r>
              <a:rPr lang="en-US" baseline="0" dirty="0" smtClean="0"/>
              <a:t> for partial or complete protection, here is a list.</a:t>
            </a:r>
          </a:p>
          <a:p>
            <a:r>
              <a:rPr lang="en-US" b="1" dirty="0" smtClean="0"/>
              <a:t>This list is not exhaustive- </a:t>
            </a:r>
            <a:r>
              <a:rPr lang="en-US" dirty="0" smtClean="0"/>
              <a:t>there are other vaccines (adenovirus, hepatitis</a:t>
            </a:r>
            <a:r>
              <a:rPr lang="en-US" baseline="0" dirty="0" smtClean="0"/>
              <a:t> E) either in limited use. </a:t>
            </a:r>
          </a:p>
          <a:p>
            <a:r>
              <a:rPr lang="en-US" baseline="0" dirty="0" smtClean="0"/>
              <a:t>Also, </a:t>
            </a:r>
            <a:r>
              <a:rPr lang="en-US" b="1" baseline="0" dirty="0" smtClean="0"/>
              <a:t>there are more vaccines actively in development</a:t>
            </a:r>
            <a:r>
              <a:rPr lang="en-US" baseline="0" dirty="0" smtClean="0"/>
              <a:t>, (</a:t>
            </a:r>
            <a:r>
              <a:rPr lang="en-US" baseline="0" dirty="0" err="1" smtClean="0"/>
              <a:t>noro</a:t>
            </a:r>
            <a:r>
              <a:rPr lang="en-US" baseline="0" dirty="0" smtClean="0"/>
              <a:t>, </a:t>
            </a:r>
            <a:r>
              <a:rPr lang="en-US" baseline="0" dirty="0" err="1" smtClean="0"/>
              <a:t>rsv</a:t>
            </a:r>
            <a:r>
              <a:rPr lang="en-US" baseline="0" dirty="0" smtClean="0"/>
              <a:t>, </a:t>
            </a:r>
            <a:r>
              <a:rPr lang="en-US" baseline="0" dirty="0" err="1" smtClean="0"/>
              <a:t>ebola</a:t>
            </a:r>
            <a:r>
              <a:rPr lang="en-US" baseline="0" dirty="0" smtClean="0"/>
              <a:t>, </a:t>
            </a:r>
            <a:r>
              <a:rPr lang="en-US" baseline="0" dirty="0" err="1" smtClean="0"/>
              <a:t>shigella</a:t>
            </a:r>
            <a:r>
              <a:rPr lang="en-US" baseline="0" dirty="0" smtClean="0"/>
              <a:t>, cryptosporidium, ETEC…) More vaccines are in the pipeline!</a:t>
            </a:r>
          </a:p>
          <a:p>
            <a:r>
              <a:rPr lang="en-US" baseline="0" dirty="0" smtClean="0"/>
              <a:t>We’ll also have an opportunity in the next lecture to look specifically at RI schedules </a:t>
            </a:r>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17</a:t>
            </a:fld>
            <a:endParaRPr lang="en-US"/>
          </a:p>
        </p:txBody>
      </p:sp>
    </p:spTree>
    <p:extLst>
      <p:ext uri="{BB962C8B-B14F-4D97-AF65-F5344CB8AC3E}">
        <p14:creationId xmlns:p14="http://schemas.microsoft.com/office/powerpoint/2010/main" val="3310762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Source of definitions – </a:t>
            </a:r>
            <a:r>
              <a:rPr lang="en-US" dirty="0" err="1" smtClean="0"/>
              <a:t>Dowdle</a:t>
            </a:r>
            <a:r>
              <a:rPr lang="en-US" dirty="0" smtClean="0"/>
              <a:t>, Walter R.,</a:t>
            </a:r>
            <a:r>
              <a:rPr lang="en-US" baseline="0" dirty="0" smtClean="0"/>
              <a:t> </a:t>
            </a:r>
            <a:r>
              <a:rPr lang="en-US" b="0" dirty="0" smtClean="0"/>
              <a:t>The Principles of Disease Elimination and Eradication, CDC MMWR, </a:t>
            </a:r>
            <a:r>
              <a:rPr lang="en-US" dirty="0" smtClean="0"/>
              <a:t>https://www.cdc.gov/mmwr/preview/mmwrhtml/su48a7.htm</a:t>
            </a:r>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18</a:t>
            </a:fld>
            <a:endParaRPr lang="en-US"/>
          </a:p>
        </p:txBody>
      </p:sp>
    </p:spTree>
    <p:extLst>
      <p:ext uri="{BB962C8B-B14F-4D97-AF65-F5344CB8AC3E}">
        <p14:creationId xmlns:p14="http://schemas.microsoft.com/office/powerpoint/2010/main" val="4002960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Photo</a:t>
            </a:r>
            <a:r>
              <a:rPr lang="en-US" sz="1200" baseline="0" dirty="0" smtClean="0"/>
              <a:t> </a:t>
            </a:r>
            <a:r>
              <a:rPr lang="en-US" sz="1200" dirty="0" smtClean="0"/>
              <a:t>credit: http://www.who.int/vaccine_safety/initiative/tech_support/Vaccine-safety-E-course-manual.pdf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19</a:t>
            </a:fld>
            <a:endParaRPr lang="en-US"/>
          </a:p>
        </p:txBody>
      </p:sp>
    </p:spTree>
    <p:extLst>
      <p:ext uri="{BB962C8B-B14F-4D97-AF65-F5344CB8AC3E}">
        <p14:creationId xmlns:p14="http://schemas.microsoft.com/office/powerpoint/2010/main" val="3617687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Global strategies for VPD prevention are outlined</a:t>
            </a:r>
            <a:r>
              <a:rPr lang="en-US" baseline="0" dirty="0" smtClean="0"/>
              <a:t> in the </a:t>
            </a:r>
            <a:r>
              <a:rPr lang="en-US" dirty="0" err="1" smtClean="0"/>
              <a:t>The</a:t>
            </a:r>
            <a:r>
              <a:rPr lang="en-US" dirty="0" smtClean="0"/>
              <a:t> global</a:t>
            </a:r>
            <a:r>
              <a:rPr lang="en-US" baseline="0" dirty="0" smtClean="0"/>
              <a:t> vaccine action plan (GVAP). GVAP includes key objectives for disease elimination, and vaccine introductions. </a:t>
            </a:r>
          </a:p>
          <a:p>
            <a:endParaRPr lang="en-US" baseline="0" dirty="0" smtClean="0"/>
          </a:p>
        </p:txBody>
      </p:sp>
      <p:sp>
        <p:nvSpPr>
          <p:cNvPr id="4" name="Slide Number Placeholder 3"/>
          <p:cNvSpPr>
            <a:spLocks noGrp="1"/>
          </p:cNvSpPr>
          <p:nvPr>
            <p:ph type="sldNum" sz="quarter" idx="10"/>
          </p:nvPr>
        </p:nvSpPr>
        <p:spPr/>
        <p:txBody>
          <a:bodyPr/>
          <a:lstStyle/>
          <a:p>
            <a:fld id="{EB2492EF-EAA5-45EA-9657-AC1AEAB53B3E}" type="slidenum">
              <a:rPr lang="en-US" smtClean="0"/>
              <a:t>20</a:t>
            </a:fld>
            <a:endParaRPr lang="en-US"/>
          </a:p>
        </p:txBody>
      </p:sp>
    </p:spTree>
    <p:extLst>
      <p:ext uri="{BB962C8B-B14F-4D97-AF65-F5344CB8AC3E}">
        <p14:creationId xmlns:p14="http://schemas.microsoft.com/office/powerpoint/2010/main" val="2878408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You’ll hear more about some of</a:t>
            </a:r>
            <a:r>
              <a:rPr lang="en-US" baseline="0" dirty="0" smtClean="0"/>
              <a:t> these global strategies in later lectures. We will be focusing on vaccines, but it is important to remember that these strategies include non-vaccine initiatives as well. </a:t>
            </a:r>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21</a:t>
            </a:fld>
            <a:endParaRPr lang="en-US"/>
          </a:p>
        </p:txBody>
      </p:sp>
    </p:spTree>
    <p:extLst>
      <p:ext uri="{BB962C8B-B14F-4D97-AF65-F5344CB8AC3E}">
        <p14:creationId xmlns:p14="http://schemas.microsoft.com/office/powerpoint/2010/main" val="2402627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Since</a:t>
            </a:r>
            <a:r>
              <a:rPr lang="en-US" baseline="0" dirty="0" smtClean="0"/>
              <a:t> I have highlighted respiratory and diarrheal diseases as top 10 causes of mortality, I want to also mention the global strategy geared towards these diseases –</a:t>
            </a:r>
          </a:p>
          <a:p>
            <a:r>
              <a:rPr lang="en-US" baseline="0" dirty="0" smtClean="0"/>
              <a:t>The global action plan for prevention and control of pneumonia and diarrhea. </a:t>
            </a:r>
          </a:p>
          <a:p>
            <a:endParaRPr lang="en-US" baseline="0" dirty="0" smtClean="0"/>
          </a:p>
          <a:p>
            <a:r>
              <a:rPr lang="en-US" baseline="0" dirty="0" smtClean="0"/>
              <a:t>In addition to immunization, this plan details </a:t>
            </a:r>
            <a:r>
              <a:rPr lang="en-US" dirty="0" smtClean="0"/>
              <a:t>other key strategies</a:t>
            </a:r>
            <a:r>
              <a:rPr lang="en-US" baseline="0" dirty="0" smtClean="0"/>
              <a:t> to prevent these diseases.  As you can see, these include nutritional, environmental, sanitation and hygiene and curative strategies in addition to immunization.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let’s turn the rest of our focus to immunizations. What has EPI and this global strategy accomplished?</a:t>
            </a:r>
            <a:endParaRPr lang="en-US" dirty="0" smtClean="0"/>
          </a:p>
          <a:p>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22</a:t>
            </a:fld>
            <a:endParaRPr lang="en-US"/>
          </a:p>
        </p:txBody>
      </p:sp>
    </p:spTree>
    <p:extLst>
      <p:ext uri="{BB962C8B-B14F-4D97-AF65-F5344CB8AC3E}">
        <p14:creationId xmlns:p14="http://schemas.microsoft.com/office/powerpoint/2010/main" val="69315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These photos show just a few of the VPDs</a:t>
            </a:r>
            <a:r>
              <a:rPr lang="en-US" baseline="0" dirty="0" smtClean="0"/>
              <a:t> that you may have encountered, or will encounter. Some are viral, some are bacterial, and all cause illness, and can lead to death. </a:t>
            </a:r>
          </a:p>
          <a:p>
            <a:r>
              <a:rPr lang="en-US" dirty="0" smtClean="0"/>
              <a:t>The good news is that vaccines are available</a:t>
            </a:r>
            <a:r>
              <a:rPr lang="en-US" baseline="0" dirty="0" smtClean="0"/>
              <a:t> for over 25 VPDs</a:t>
            </a:r>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3</a:t>
            </a:fld>
            <a:endParaRPr lang="en-US"/>
          </a:p>
        </p:txBody>
      </p:sp>
    </p:spTree>
    <p:extLst>
      <p:ext uri="{BB962C8B-B14F-4D97-AF65-F5344CB8AC3E}">
        <p14:creationId xmlns:p14="http://schemas.microsoft.com/office/powerpoint/2010/main" val="1025726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Strengthening of routine, with good catch up practices,</a:t>
            </a:r>
            <a:r>
              <a:rPr lang="en-US" baseline="0" dirty="0" smtClean="0"/>
              <a:t> and well planned SIAs, work best to decrease VPD deaths. </a:t>
            </a:r>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23</a:t>
            </a:fld>
            <a:endParaRPr lang="en-US"/>
          </a:p>
        </p:txBody>
      </p:sp>
    </p:spTree>
    <p:extLst>
      <p:ext uri="{BB962C8B-B14F-4D97-AF65-F5344CB8AC3E}">
        <p14:creationId xmlns:p14="http://schemas.microsoft.com/office/powerpoint/2010/main" val="4270120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pPr marL="0" indent="0" eaLnBrk="1" hangingPunct="1">
              <a:spcBef>
                <a:spcPct val="0"/>
              </a:spcBef>
              <a:spcAft>
                <a:spcPts val="600"/>
              </a:spcAft>
              <a:buNone/>
            </a:pPr>
            <a:r>
              <a:rPr lang="en-US" altLang="en-US" sz="1200" dirty="0" smtClean="0">
                <a:solidFill>
                  <a:srgbClr val="333333"/>
                </a:solidFill>
              </a:rPr>
              <a:t>American Journal of Epidemiology, Volume 187, Issue 9, September 2018, Pages 2002–2010, https://doi.org/10.1093/aje/kwy082</a:t>
            </a:r>
          </a:p>
          <a:p>
            <a:pPr marL="0" indent="0" eaLnBrk="1" hangingPunct="1">
              <a:spcBef>
                <a:spcPct val="0"/>
              </a:spcBef>
              <a:spcAft>
                <a:spcPts val="600"/>
              </a:spcAft>
              <a:buNone/>
            </a:pPr>
            <a:r>
              <a:rPr lang="en-US" altLang="en-US" sz="1050" dirty="0" smtClean="0">
                <a:solidFill>
                  <a:srgbClr val="2A2A2A"/>
                </a:solidFill>
              </a:rPr>
              <a:t>The content of this slide may be subject to copyright: please see the slide notes for details.</a:t>
            </a:r>
            <a:endParaRPr lang="en-US" altLang="en-US" sz="1050" dirty="0" smtClean="0">
              <a:solidFill>
                <a:srgbClr val="333333"/>
              </a:solidFill>
            </a:endParaRPr>
          </a:p>
          <a:p>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24</a:t>
            </a:fld>
            <a:endParaRPr lang="en-US"/>
          </a:p>
        </p:txBody>
      </p:sp>
    </p:spTree>
    <p:extLst>
      <p:ext uri="{BB962C8B-B14F-4D97-AF65-F5344CB8AC3E}">
        <p14:creationId xmlns:p14="http://schemas.microsoft.com/office/powerpoint/2010/main" val="93636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a:noFill/>
        </p:spPr>
        <p:txBody>
          <a:bodyPr/>
          <a:lstStyle>
            <a:lvl1pPr>
              <a:defRPr sz="1000" i="1">
                <a:solidFill>
                  <a:schemeClr val="tx1"/>
                </a:solidFill>
                <a:latin typeface="Arial" charset="0"/>
                <a:cs typeface="Arial" charset="0"/>
              </a:defRPr>
            </a:lvl1pPr>
            <a:lvl2pPr marL="742950" indent="-285750">
              <a:defRPr sz="1000" i="1">
                <a:solidFill>
                  <a:schemeClr val="tx1"/>
                </a:solidFill>
                <a:latin typeface="Arial" charset="0"/>
                <a:cs typeface="Arial" charset="0"/>
              </a:defRPr>
            </a:lvl2pPr>
            <a:lvl3pPr marL="1143000" indent="-228600">
              <a:defRPr sz="1000" i="1">
                <a:solidFill>
                  <a:schemeClr val="tx1"/>
                </a:solidFill>
                <a:latin typeface="Arial" charset="0"/>
                <a:cs typeface="Arial" charset="0"/>
              </a:defRPr>
            </a:lvl3pPr>
            <a:lvl4pPr marL="1600200" indent="-228600">
              <a:defRPr sz="1000" i="1">
                <a:solidFill>
                  <a:schemeClr val="tx1"/>
                </a:solidFill>
                <a:latin typeface="Arial" charset="0"/>
                <a:cs typeface="Arial" charset="0"/>
              </a:defRPr>
            </a:lvl4pPr>
            <a:lvl5pPr marL="2057400" indent="-228600">
              <a:defRPr sz="1000" i="1">
                <a:solidFill>
                  <a:schemeClr val="tx1"/>
                </a:solidFill>
                <a:latin typeface="Arial" charset="0"/>
                <a:cs typeface="Arial" charset="0"/>
              </a:defRPr>
            </a:lvl5pPr>
            <a:lvl6pPr marL="2514600" indent="-228600" eaLnBrk="0" fontAlgn="base" hangingPunct="0">
              <a:spcBef>
                <a:spcPct val="50000"/>
              </a:spcBef>
              <a:spcAft>
                <a:spcPct val="0"/>
              </a:spcAft>
              <a:defRPr sz="1000" i="1">
                <a:solidFill>
                  <a:schemeClr val="tx1"/>
                </a:solidFill>
                <a:latin typeface="Arial" charset="0"/>
                <a:cs typeface="Arial" charset="0"/>
              </a:defRPr>
            </a:lvl6pPr>
            <a:lvl7pPr marL="2971800" indent="-228600" eaLnBrk="0" fontAlgn="base" hangingPunct="0">
              <a:spcBef>
                <a:spcPct val="50000"/>
              </a:spcBef>
              <a:spcAft>
                <a:spcPct val="0"/>
              </a:spcAft>
              <a:defRPr sz="1000" i="1">
                <a:solidFill>
                  <a:schemeClr val="tx1"/>
                </a:solidFill>
                <a:latin typeface="Arial" charset="0"/>
                <a:cs typeface="Arial" charset="0"/>
              </a:defRPr>
            </a:lvl7pPr>
            <a:lvl8pPr marL="3429000" indent="-228600" eaLnBrk="0" fontAlgn="base" hangingPunct="0">
              <a:spcBef>
                <a:spcPct val="50000"/>
              </a:spcBef>
              <a:spcAft>
                <a:spcPct val="0"/>
              </a:spcAft>
              <a:defRPr sz="1000" i="1">
                <a:solidFill>
                  <a:schemeClr val="tx1"/>
                </a:solidFill>
                <a:latin typeface="Arial" charset="0"/>
                <a:cs typeface="Arial" charset="0"/>
              </a:defRPr>
            </a:lvl8pPr>
            <a:lvl9pPr marL="3886200" indent="-228600" eaLnBrk="0" fontAlgn="base" hangingPunct="0">
              <a:spcBef>
                <a:spcPct val="50000"/>
              </a:spcBef>
              <a:spcAft>
                <a:spcPct val="0"/>
              </a:spcAft>
              <a:defRPr sz="1000" i="1">
                <a:solidFill>
                  <a:schemeClr val="tx1"/>
                </a:solidFill>
                <a:latin typeface="Arial" charset="0"/>
                <a:cs typeface="Arial" charset="0"/>
              </a:defRPr>
            </a:lvl9pPr>
          </a:lstStyle>
          <a:p>
            <a:r>
              <a:rPr lang="en-US" sz="1200" i="0" dirty="0">
                <a:solidFill>
                  <a:srgbClr val="000000"/>
                </a:solidFill>
              </a:rPr>
              <a:t>World Health Organization</a:t>
            </a:r>
          </a:p>
        </p:txBody>
      </p:sp>
      <p:sp>
        <p:nvSpPr>
          <p:cNvPr id="130051" name="Rectangle 3"/>
          <p:cNvSpPr>
            <a:spLocks noGrp="1" noChangeArrowheads="1"/>
          </p:cNvSpPr>
          <p:nvPr>
            <p:ph type="dt" sz="quarter" idx="1"/>
          </p:nvPr>
        </p:nvSpPr>
        <p:spPr>
          <a:noFill/>
        </p:spPr>
        <p:txBody>
          <a:bodyPr/>
          <a:lstStyle>
            <a:lvl1pPr>
              <a:defRPr sz="1000" i="1">
                <a:solidFill>
                  <a:schemeClr val="tx1"/>
                </a:solidFill>
                <a:latin typeface="Arial" charset="0"/>
                <a:cs typeface="Arial" charset="0"/>
              </a:defRPr>
            </a:lvl1pPr>
            <a:lvl2pPr marL="742950" indent="-285750">
              <a:defRPr sz="1000" i="1">
                <a:solidFill>
                  <a:schemeClr val="tx1"/>
                </a:solidFill>
                <a:latin typeface="Arial" charset="0"/>
                <a:cs typeface="Arial" charset="0"/>
              </a:defRPr>
            </a:lvl2pPr>
            <a:lvl3pPr marL="1143000" indent="-228600">
              <a:defRPr sz="1000" i="1">
                <a:solidFill>
                  <a:schemeClr val="tx1"/>
                </a:solidFill>
                <a:latin typeface="Arial" charset="0"/>
                <a:cs typeface="Arial" charset="0"/>
              </a:defRPr>
            </a:lvl3pPr>
            <a:lvl4pPr marL="1600200" indent="-228600">
              <a:defRPr sz="1000" i="1">
                <a:solidFill>
                  <a:schemeClr val="tx1"/>
                </a:solidFill>
                <a:latin typeface="Arial" charset="0"/>
                <a:cs typeface="Arial" charset="0"/>
              </a:defRPr>
            </a:lvl4pPr>
            <a:lvl5pPr marL="2057400" indent="-228600">
              <a:defRPr sz="1000" i="1">
                <a:solidFill>
                  <a:schemeClr val="tx1"/>
                </a:solidFill>
                <a:latin typeface="Arial" charset="0"/>
                <a:cs typeface="Arial" charset="0"/>
              </a:defRPr>
            </a:lvl5pPr>
            <a:lvl6pPr marL="2514600" indent="-228600" eaLnBrk="0" fontAlgn="base" hangingPunct="0">
              <a:spcBef>
                <a:spcPct val="50000"/>
              </a:spcBef>
              <a:spcAft>
                <a:spcPct val="0"/>
              </a:spcAft>
              <a:defRPr sz="1000" i="1">
                <a:solidFill>
                  <a:schemeClr val="tx1"/>
                </a:solidFill>
                <a:latin typeface="Arial" charset="0"/>
                <a:cs typeface="Arial" charset="0"/>
              </a:defRPr>
            </a:lvl6pPr>
            <a:lvl7pPr marL="2971800" indent="-228600" eaLnBrk="0" fontAlgn="base" hangingPunct="0">
              <a:spcBef>
                <a:spcPct val="50000"/>
              </a:spcBef>
              <a:spcAft>
                <a:spcPct val="0"/>
              </a:spcAft>
              <a:defRPr sz="1000" i="1">
                <a:solidFill>
                  <a:schemeClr val="tx1"/>
                </a:solidFill>
                <a:latin typeface="Arial" charset="0"/>
                <a:cs typeface="Arial" charset="0"/>
              </a:defRPr>
            </a:lvl7pPr>
            <a:lvl8pPr marL="3429000" indent="-228600" eaLnBrk="0" fontAlgn="base" hangingPunct="0">
              <a:spcBef>
                <a:spcPct val="50000"/>
              </a:spcBef>
              <a:spcAft>
                <a:spcPct val="0"/>
              </a:spcAft>
              <a:defRPr sz="1000" i="1">
                <a:solidFill>
                  <a:schemeClr val="tx1"/>
                </a:solidFill>
                <a:latin typeface="Arial" charset="0"/>
                <a:cs typeface="Arial" charset="0"/>
              </a:defRPr>
            </a:lvl8pPr>
            <a:lvl9pPr marL="3886200" indent="-228600" eaLnBrk="0" fontAlgn="base" hangingPunct="0">
              <a:spcBef>
                <a:spcPct val="50000"/>
              </a:spcBef>
              <a:spcAft>
                <a:spcPct val="0"/>
              </a:spcAft>
              <a:defRPr sz="1000" i="1">
                <a:solidFill>
                  <a:schemeClr val="tx1"/>
                </a:solidFill>
                <a:latin typeface="Arial" charset="0"/>
                <a:cs typeface="Arial" charset="0"/>
              </a:defRPr>
            </a:lvl9pPr>
          </a:lstStyle>
          <a:p>
            <a:fld id="{6EA99E71-84CD-4C80-B513-DCE819CFF7EE}" type="datetime3">
              <a:rPr lang="en-US" sz="1200" i="0" smtClean="0">
                <a:solidFill>
                  <a:srgbClr val="000000"/>
                </a:solidFill>
              </a:rPr>
              <a:pPr/>
              <a:t>8 April 2019</a:t>
            </a:fld>
            <a:endParaRPr lang="en-US" sz="1200" i="0" dirty="0">
              <a:solidFill>
                <a:srgbClr val="000000"/>
              </a:solidFill>
            </a:endParaRPr>
          </a:p>
        </p:txBody>
      </p:sp>
      <p:sp>
        <p:nvSpPr>
          <p:cNvPr id="130052" name="Rectangle 7"/>
          <p:cNvSpPr>
            <a:spLocks noGrp="1" noChangeArrowheads="1"/>
          </p:cNvSpPr>
          <p:nvPr>
            <p:ph type="sldNum" sz="quarter" idx="5"/>
          </p:nvPr>
        </p:nvSpPr>
        <p:spPr>
          <a:noFill/>
        </p:spPr>
        <p:txBody>
          <a:bodyPr/>
          <a:lstStyle>
            <a:lvl1pPr>
              <a:defRPr sz="1000" i="1">
                <a:solidFill>
                  <a:schemeClr val="tx1"/>
                </a:solidFill>
                <a:latin typeface="Arial" charset="0"/>
                <a:cs typeface="Arial" charset="0"/>
              </a:defRPr>
            </a:lvl1pPr>
            <a:lvl2pPr marL="742950" indent="-285750">
              <a:defRPr sz="1000" i="1">
                <a:solidFill>
                  <a:schemeClr val="tx1"/>
                </a:solidFill>
                <a:latin typeface="Arial" charset="0"/>
                <a:cs typeface="Arial" charset="0"/>
              </a:defRPr>
            </a:lvl2pPr>
            <a:lvl3pPr marL="1143000" indent="-228600">
              <a:defRPr sz="1000" i="1">
                <a:solidFill>
                  <a:schemeClr val="tx1"/>
                </a:solidFill>
                <a:latin typeface="Arial" charset="0"/>
                <a:cs typeface="Arial" charset="0"/>
              </a:defRPr>
            </a:lvl3pPr>
            <a:lvl4pPr marL="1600200" indent="-228600">
              <a:defRPr sz="1000" i="1">
                <a:solidFill>
                  <a:schemeClr val="tx1"/>
                </a:solidFill>
                <a:latin typeface="Arial" charset="0"/>
                <a:cs typeface="Arial" charset="0"/>
              </a:defRPr>
            </a:lvl4pPr>
            <a:lvl5pPr marL="2057400" indent="-228600">
              <a:defRPr sz="1000" i="1">
                <a:solidFill>
                  <a:schemeClr val="tx1"/>
                </a:solidFill>
                <a:latin typeface="Arial" charset="0"/>
                <a:cs typeface="Arial" charset="0"/>
              </a:defRPr>
            </a:lvl5pPr>
            <a:lvl6pPr marL="2514600" indent="-228600" eaLnBrk="0" fontAlgn="base" hangingPunct="0">
              <a:spcBef>
                <a:spcPct val="50000"/>
              </a:spcBef>
              <a:spcAft>
                <a:spcPct val="0"/>
              </a:spcAft>
              <a:defRPr sz="1000" i="1">
                <a:solidFill>
                  <a:schemeClr val="tx1"/>
                </a:solidFill>
                <a:latin typeface="Arial" charset="0"/>
                <a:cs typeface="Arial" charset="0"/>
              </a:defRPr>
            </a:lvl6pPr>
            <a:lvl7pPr marL="2971800" indent="-228600" eaLnBrk="0" fontAlgn="base" hangingPunct="0">
              <a:spcBef>
                <a:spcPct val="50000"/>
              </a:spcBef>
              <a:spcAft>
                <a:spcPct val="0"/>
              </a:spcAft>
              <a:defRPr sz="1000" i="1">
                <a:solidFill>
                  <a:schemeClr val="tx1"/>
                </a:solidFill>
                <a:latin typeface="Arial" charset="0"/>
                <a:cs typeface="Arial" charset="0"/>
              </a:defRPr>
            </a:lvl7pPr>
            <a:lvl8pPr marL="3429000" indent="-228600" eaLnBrk="0" fontAlgn="base" hangingPunct="0">
              <a:spcBef>
                <a:spcPct val="50000"/>
              </a:spcBef>
              <a:spcAft>
                <a:spcPct val="0"/>
              </a:spcAft>
              <a:defRPr sz="1000" i="1">
                <a:solidFill>
                  <a:schemeClr val="tx1"/>
                </a:solidFill>
                <a:latin typeface="Arial" charset="0"/>
                <a:cs typeface="Arial" charset="0"/>
              </a:defRPr>
            </a:lvl8pPr>
            <a:lvl9pPr marL="3886200" indent="-228600" eaLnBrk="0" fontAlgn="base" hangingPunct="0">
              <a:spcBef>
                <a:spcPct val="50000"/>
              </a:spcBef>
              <a:spcAft>
                <a:spcPct val="0"/>
              </a:spcAft>
              <a:defRPr sz="1000" i="1">
                <a:solidFill>
                  <a:schemeClr val="tx1"/>
                </a:solidFill>
                <a:latin typeface="Arial" charset="0"/>
                <a:cs typeface="Arial" charset="0"/>
              </a:defRPr>
            </a:lvl9pPr>
          </a:lstStyle>
          <a:p>
            <a:fld id="{97CB240A-E88F-4471-AA1C-4207498B520A}" type="slidenum">
              <a:rPr lang="en-US" sz="1200" i="0" smtClean="0">
                <a:solidFill>
                  <a:srgbClr val="000000"/>
                </a:solidFill>
              </a:rPr>
              <a:pPr/>
              <a:t>25</a:t>
            </a:fld>
            <a:endParaRPr lang="en-US" sz="1200" i="0" dirty="0">
              <a:solidFill>
                <a:srgbClr val="000000"/>
              </a:solidFill>
            </a:endParaRPr>
          </a:p>
        </p:txBody>
      </p:sp>
      <p:sp>
        <p:nvSpPr>
          <p:cNvPr id="130053" name="Rectangle 2"/>
          <p:cNvSpPr>
            <a:spLocks noGrp="1" noRot="1" noChangeAspect="1" noChangeArrowheads="1" noTextEdit="1"/>
          </p:cNvSpPr>
          <p:nvPr>
            <p:ph type="sldImg"/>
          </p:nvPr>
        </p:nvSpPr>
        <p:spPr>
          <a:xfrm>
            <a:off x="381000" y="685800"/>
            <a:ext cx="6096000" cy="3429000"/>
          </a:xfrm>
          <a:ln/>
        </p:spPr>
      </p:sp>
      <p:sp>
        <p:nvSpPr>
          <p:cNvPr id="130054" name="Rectangle 3"/>
          <p:cNvSpPr>
            <a:spLocks noGrp="1" noChangeArrowheads="1"/>
          </p:cNvSpPr>
          <p:nvPr>
            <p:ph type="body" idx="1"/>
          </p:nvPr>
        </p:nvSpPr>
        <p:spPr>
          <a:noFill/>
        </p:spPr>
        <p:txBody>
          <a:bodyPr/>
          <a:lstStyle/>
          <a:p>
            <a:pPr eaLnBrk="1" hangingPunct="1"/>
            <a:r>
              <a:rPr lang="en-GB" dirty="0" smtClean="0"/>
              <a:t>Here is the current (2017) status of vaccine</a:t>
            </a:r>
            <a:r>
              <a:rPr lang="en-GB" baseline="0" dirty="0" smtClean="0"/>
              <a:t> coverage globally? </a:t>
            </a:r>
          </a:p>
          <a:p>
            <a:pPr eaLnBrk="1" hangingPunct="1"/>
            <a:endParaRPr lang="en-GB" baseline="0" dirty="0" smtClean="0"/>
          </a:p>
          <a:p>
            <a:pPr eaLnBrk="1" hangingPunct="1"/>
            <a:r>
              <a:rPr lang="en-GB" dirty="0" smtClean="0"/>
              <a:t>Vaccine coverage</a:t>
            </a:r>
            <a:r>
              <a:rPr lang="en-GB" baseline="0" dirty="0" smtClean="0"/>
              <a:t> is, on the whole, increasing over time for EPI antigens. </a:t>
            </a:r>
          </a:p>
          <a:p>
            <a:pPr eaLnBrk="1" hangingPunct="1"/>
            <a:endParaRPr lang="en-GB" baseline="0" dirty="0" smtClean="0"/>
          </a:p>
          <a:p>
            <a:pPr eaLnBrk="1" hangingPunct="1"/>
            <a:r>
              <a:rPr lang="en-GB" baseline="0" dirty="0" smtClean="0"/>
              <a:t>But has there been any impact, </a:t>
            </a:r>
            <a:r>
              <a:rPr lang="en-GB" baseline="0" dirty="0" smtClean="0"/>
              <a:t>as </a:t>
            </a:r>
            <a:r>
              <a:rPr lang="en-GB" baseline="0" dirty="0" smtClean="0"/>
              <a:t>we saw in the </a:t>
            </a:r>
            <a:r>
              <a:rPr lang="en-GB" baseline="0" dirty="0" err="1" smtClean="0"/>
              <a:t>Paho</a:t>
            </a:r>
            <a:r>
              <a:rPr lang="en-GB" baseline="0" dirty="0" smtClean="0"/>
              <a:t> measles data</a:t>
            </a:r>
            <a:r>
              <a:rPr lang="en-GB" baseline="0" dirty="0" smtClean="0"/>
              <a:t>?</a:t>
            </a:r>
          </a:p>
          <a:p>
            <a:pPr eaLnBrk="1" hangingPunct="1"/>
            <a:endParaRPr lang="en-GB" baseline="0" dirty="0" smtClean="0"/>
          </a:p>
          <a:p>
            <a:pPr eaLnBrk="1" hangingPunct="1"/>
            <a:r>
              <a:rPr lang="en-GB" dirty="0" smtClean="0"/>
              <a:t>Vaccine coverage</a:t>
            </a:r>
            <a:r>
              <a:rPr lang="en-GB" baseline="0" dirty="0" smtClean="0"/>
              <a:t> is, on the whole, increasing over time for EPI antigens.  </a:t>
            </a:r>
          </a:p>
          <a:p>
            <a:pPr eaLnBrk="1" hangingPunct="1"/>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…However, we aren’t at target</a:t>
            </a:r>
            <a:r>
              <a:rPr lang="en-US" altLang="en-US" baseline="0" dirty="0" smtClean="0"/>
              <a:t> and many children remain unimmunized, and many girls aren’t benefiting from HPV vaccine protection</a:t>
            </a:r>
            <a:endParaRPr lang="en-US" altLang="en-US" dirty="0" smtClean="0"/>
          </a:p>
          <a:p>
            <a:pPr eaLnBrk="1" hangingPunct="1"/>
            <a:endParaRPr lang="en-GB" baseline="0" dirty="0" smtClean="0"/>
          </a:p>
          <a:p>
            <a:pPr eaLnBrk="1" hangingPunct="1"/>
            <a:endParaRPr lang="en-GB" dirty="0"/>
          </a:p>
        </p:txBody>
      </p:sp>
    </p:spTree>
    <p:extLst>
      <p:ext uri="{BB962C8B-B14F-4D97-AF65-F5344CB8AC3E}">
        <p14:creationId xmlns:p14="http://schemas.microsoft.com/office/powerpoint/2010/main" val="1166417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pPr marL="0" lvl="0" indent="0">
              <a:buNone/>
            </a:pPr>
            <a:r>
              <a:rPr lang="en-US" sz="1200" dirty="0" smtClean="0"/>
              <a:t>Source: Rota: Preliminary</a:t>
            </a:r>
            <a:r>
              <a:rPr lang="en-US" sz="1200" baseline="0" dirty="0" smtClean="0"/>
              <a:t> data (Us Centers for Disease Control), Hib and PCV: John’s Hopkins University, other causes: WHO – Global Health Observatory</a:t>
            </a:r>
          </a:p>
          <a:p>
            <a:pPr marL="0" lvl="0" indent="0">
              <a:buNone/>
            </a:pPr>
            <a:endParaRPr lang="en-US" sz="1200" baseline="0" dirty="0" smtClean="0"/>
          </a:p>
          <a:p>
            <a:pPr marL="0" lvl="0" indent="0">
              <a:buNone/>
            </a:pPr>
            <a:r>
              <a:rPr lang="en-US" sz="1200" baseline="0" dirty="0" smtClean="0"/>
              <a:t>Here are some overall trends</a:t>
            </a:r>
          </a:p>
          <a:p>
            <a:pPr marL="0" lvl="0" indent="0">
              <a:buNone/>
            </a:pPr>
            <a:endParaRPr lang="en-US" sz="1200" baseline="0" dirty="0" smtClean="0"/>
          </a:p>
          <a:p>
            <a:pPr marL="0" lvl="0" indent="0">
              <a:buNone/>
            </a:pPr>
            <a:r>
              <a:rPr lang="en-US" sz="1200" baseline="0" dirty="0" smtClean="0"/>
              <a:t>Note that impact on VPDs is likely due to other factors in addition to vaccines, and some of the following disease specific slides overlay disease trends with vaccine coverage, but we say “vaccine impact” for short in this presentation, </a:t>
            </a:r>
          </a:p>
          <a:p>
            <a:pPr marL="0" lvl="0" indent="0">
              <a:buNone/>
            </a:pPr>
            <a:endParaRPr lang="en-US" dirty="0" smtClean="0"/>
          </a:p>
        </p:txBody>
      </p:sp>
      <p:sp>
        <p:nvSpPr>
          <p:cNvPr id="4" name="Slide Number Placeholder 3"/>
          <p:cNvSpPr>
            <a:spLocks noGrp="1"/>
          </p:cNvSpPr>
          <p:nvPr>
            <p:ph type="sldNum" sz="quarter" idx="10"/>
          </p:nvPr>
        </p:nvSpPr>
        <p:spPr/>
        <p:txBody>
          <a:bodyPr/>
          <a:lstStyle/>
          <a:p>
            <a:fld id="{EB2492EF-EAA5-45EA-9657-AC1AEAB53B3E}" type="slidenum">
              <a:rPr lang="en-US" smtClean="0"/>
              <a:t>26</a:t>
            </a:fld>
            <a:endParaRPr lang="en-US"/>
          </a:p>
        </p:txBody>
      </p:sp>
    </p:spTree>
    <p:extLst>
      <p:ext uri="{BB962C8B-B14F-4D97-AF65-F5344CB8AC3E}">
        <p14:creationId xmlns:p14="http://schemas.microsoft.com/office/powerpoint/2010/main" val="3909410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pPr marL="0" lvl="0" indent="0">
              <a:buNone/>
            </a:pPr>
            <a:r>
              <a:rPr lang="en-US" sz="1200" dirty="0" smtClean="0"/>
              <a:t>So all of these diseases we have discussed cause</a:t>
            </a:r>
            <a:r>
              <a:rPr lang="en-US" sz="1200" baseline="0" dirty="0" smtClean="0"/>
              <a:t> morbidity and mortality, but also economic costs. Vaccines can prevent these burdens.</a:t>
            </a:r>
          </a:p>
          <a:p>
            <a:pPr marL="0" lvl="0" indent="0">
              <a:buNone/>
            </a:pPr>
            <a:endParaRPr lang="en-US" sz="1200" baseline="0" dirty="0" smtClean="0"/>
          </a:p>
          <a:p>
            <a:pPr marL="0" lvl="0" indent="0">
              <a:buNone/>
            </a:pPr>
            <a:r>
              <a:rPr lang="en-US" sz="1200" dirty="0" smtClean="0"/>
              <a:t>Source: Ozawa S, Clark S, Portnoy A, et al. </a:t>
            </a:r>
            <a:r>
              <a:rPr lang="en-US" sz="1200" i="1" dirty="0" smtClean="0"/>
              <a:t>Health </a:t>
            </a:r>
            <a:r>
              <a:rPr lang="en-US" sz="1200" i="1" dirty="0" err="1" smtClean="0"/>
              <a:t>Aff</a:t>
            </a:r>
            <a:r>
              <a:rPr lang="en-US" sz="1200" i="1" dirty="0" smtClean="0"/>
              <a:t> (Millwood). </a:t>
            </a:r>
            <a:r>
              <a:rPr lang="en-US" sz="1200" dirty="0" smtClean="0"/>
              <a:t>2016 Feb;35(2):199-207</a:t>
            </a:r>
          </a:p>
          <a:p>
            <a:pPr marL="0" lvl="0" indent="0">
              <a:buNone/>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New vaccines against pneumonia (Hib, PCV) and diarrhea (rotavirus) are significant contributions to this investment</a:t>
            </a:r>
          </a:p>
          <a:p>
            <a:pPr marL="0" lv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27</a:t>
            </a:fld>
            <a:endParaRPr lang="en-US"/>
          </a:p>
        </p:txBody>
      </p:sp>
    </p:spTree>
    <p:extLst>
      <p:ext uri="{BB962C8B-B14F-4D97-AF65-F5344CB8AC3E}">
        <p14:creationId xmlns:p14="http://schemas.microsoft.com/office/powerpoint/2010/main" val="535940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10 countries are responsible for the majority of these un/</a:t>
            </a:r>
            <a:r>
              <a:rPr lang="en-US" dirty="0" err="1" smtClean="0"/>
              <a:t>underimmunized</a:t>
            </a:r>
            <a:r>
              <a:rPr lang="en-US" baseline="0" dirty="0" smtClean="0"/>
              <a:t> children</a:t>
            </a:r>
          </a:p>
          <a:p>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28</a:t>
            </a:fld>
            <a:endParaRPr lang="en-US"/>
          </a:p>
        </p:txBody>
      </p:sp>
    </p:spTree>
    <p:extLst>
      <p:ext uri="{BB962C8B-B14F-4D97-AF65-F5344CB8AC3E}">
        <p14:creationId xmlns:p14="http://schemas.microsoft.com/office/powerpoint/2010/main" val="4117079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A9EF97-CC6A-48FD-A71B-26866FA4B151}" type="slidenum">
              <a:rPr lang="en-US" altLang="en-US" smtClean="0"/>
              <a:pPr>
                <a:spcBef>
                  <a:spcPct val="0"/>
                </a:spcBef>
              </a:pPr>
              <a:t>31</a:t>
            </a:fld>
            <a:endParaRPr lang="en-US" altLang="en-US" smtClean="0"/>
          </a:p>
        </p:txBody>
      </p:sp>
      <p:sp>
        <p:nvSpPr>
          <p:cNvPr id="130051" name="Rectangle 2"/>
          <p:cNvSpPr>
            <a:spLocks noGrp="1" noRot="1" noChangeAspect="1" noChangeArrowheads="1" noTextEdit="1"/>
          </p:cNvSpPr>
          <p:nvPr>
            <p:ph type="sldImg"/>
          </p:nvPr>
        </p:nvSpPr>
        <p:spPr>
          <a:xfrm>
            <a:off x="685800" y="1143000"/>
            <a:ext cx="3187700" cy="1792288"/>
          </a:xfrm>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067020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WHO</a:t>
            </a:r>
            <a:r>
              <a:rPr lang="en-US" baseline="0" dirty="0" smtClean="0"/>
              <a:t> releases position papers about vaccination for each antigen. More about these will be covered in the introduction to RI presentation. </a:t>
            </a:r>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32</a:t>
            </a:fld>
            <a:endParaRPr lang="en-US"/>
          </a:p>
        </p:txBody>
      </p:sp>
    </p:spTree>
    <p:extLst>
      <p:ext uri="{BB962C8B-B14F-4D97-AF65-F5344CB8AC3E}">
        <p14:creationId xmlns:p14="http://schemas.microsoft.com/office/powerpoint/2010/main" val="4257920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addition to the diseases  I showed you, these are global data</a:t>
            </a:r>
            <a:r>
              <a:rPr lang="en-US" baseline="0" dirty="0" smtClean="0"/>
              <a:t> for mortality rate of cervical cancer- which is associated with HPV infection.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Source: GLOBOCAN 2018 (IARC)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we have demonstrated significant burden, particularly in lower resource settings. What can we do</a:t>
            </a:r>
            <a:r>
              <a:rPr lang="en-US" sz="1200" kern="1200" baseline="0" dirty="0" smtClean="0">
                <a:solidFill>
                  <a:schemeClr val="tx1"/>
                </a:solidFill>
                <a:effectLst/>
                <a:latin typeface="+mn-lt"/>
                <a:ea typeface="+mn-ea"/>
                <a:cs typeface="+mn-cs"/>
              </a:rPr>
              <a:t> to prevent them?</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37</a:t>
            </a:fld>
            <a:endParaRPr lang="en-US"/>
          </a:p>
        </p:txBody>
      </p:sp>
    </p:spTree>
    <p:extLst>
      <p:ext uri="{BB962C8B-B14F-4D97-AF65-F5344CB8AC3E}">
        <p14:creationId xmlns:p14="http://schemas.microsoft.com/office/powerpoint/2010/main" val="4162359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Trends in pertussis cases and DTP3 coverage</a:t>
            </a:r>
          </a:p>
          <a:p>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39</a:t>
            </a:fld>
            <a:endParaRPr lang="en-US"/>
          </a:p>
        </p:txBody>
      </p:sp>
    </p:spTree>
    <p:extLst>
      <p:ext uri="{BB962C8B-B14F-4D97-AF65-F5344CB8AC3E}">
        <p14:creationId xmlns:p14="http://schemas.microsoft.com/office/powerpoint/2010/main" val="4112344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I’m sure many of you have had experience with VPDs</a:t>
            </a:r>
            <a:r>
              <a:rPr lang="en-US" baseline="0" dirty="0" smtClean="0"/>
              <a:t> where you have worked and seen how devastating they can be for families and communities. We are going to spend a few moments now reviewing where </a:t>
            </a:r>
            <a:r>
              <a:rPr lang="en-US" dirty="0" smtClean="0"/>
              <a:t>VPDs stand in the overall</a:t>
            </a:r>
            <a:r>
              <a:rPr lang="en-US" baseline="0" dirty="0" smtClean="0"/>
              <a:t> picture of causes of </a:t>
            </a:r>
            <a:r>
              <a:rPr lang="en-US" u="sng" baseline="0" dirty="0" smtClean="0"/>
              <a:t>mortality</a:t>
            </a:r>
            <a:r>
              <a:rPr lang="en-US" baseline="0" dirty="0" smtClean="0"/>
              <a:t> worldwide. </a:t>
            </a:r>
          </a:p>
          <a:p>
            <a:endParaRPr lang="en-US" baseline="0" dirty="0" smtClean="0"/>
          </a:p>
        </p:txBody>
      </p:sp>
      <p:sp>
        <p:nvSpPr>
          <p:cNvPr id="4" name="Slide Number Placeholder 3"/>
          <p:cNvSpPr>
            <a:spLocks noGrp="1"/>
          </p:cNvSpPr>
          <p:nvPr>
            <p:ph type="sldNum" sz="quarter" idx="10"/>
          </p:nvPr>
        </p:nvSpPr>
        <p:spPr/>
        <p:txBody>
          <a:bodyPr/>
          <a:lstStyle/>
          <a:p>
            <a:fld id="{EB2492EF-EAA5-45EA-9657-AC1AEAB53B3E}" type="slidenum">
              <a:rPr lang="en-US" smtClean="0"/>
              <a:t>4</a:t>
            </a:fld>
            <a:endParaRPr lang="en-US"/>
          </a:p>
        </p:txBody>
      </p:sp>
    </p:spTree>
    <p:extLst>
      <p:ext uri="{BB962C8B-B14F-4D97-AF65-F5344CB8AC3E}">
        <p14:creationId xmlns:p14="http://schemas.microsoft.com/office/powerpoint/2010/main" val="564961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Here, we see the median proportion of confirmed</a:t>
            </a:r>
            <a:r>
              <a:rPr lang="en-US" baseline="0" dirty="0" smtClean="0"/>
              <a:t> rotavirus diarrhea hospitalizations globally. The zero year indicates the year of vaccine introduction. The blue box is the pre vaccine period. You can see over time that severe hospitalizations due to rotavirus infection have decreased. </a:t>
            </a:r>
          </a:p>
          <a:p>
            <a:endParaRPr lang="en-US" baseline="0" dirty="0" smtClean="0"/>
          </a:p>
          <a:p>
            <a:r>
              <a:rPr lang="en-US" baseline="0" dirty="0" smtClean="0"/>
              <a:t>Of note, for rotavirus disease, hygiene measures do not reduce vaccine impact.</a:t>
            </a:r>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41</a:t>
            </a:fld>
            <a:endParaRPr lang="en-US"/>
          </a:p>
        </p:txBody>
      </p:sp>
    </p:spTree>
    <p:extLst>
      <p:ext uri="{BB962C8B-B14F-4D97-AF65-F5344CB8AC3E}">
        <p14:creationId xmlns:p14="http://schemas.microsoft.com/office/powerpoint/2010/main" val="2798466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Decrease in Rotavirus-positive Cases with Increasing Rotavirus Vaccine Coverage in Four African Countries, 2010–2015. Sentinel site surveillance</a:t>
            </a:r>
          </a:p>
          <a:p>
            <a:endParaRPr lang="en-US" dirty="0" smtClean="0"/>
          </a:p>
          <a:p>
            <a:r>
              <a:rPr lang="en-US" dirty="0" smtClean="0"/>
              <a:t>This surveillance</a:t>
            </a:r>
            <a:r>
              <a:rPr lang="en-US" baseline="0" dirty="0" smtClean="0"/>
              <a:t> study from 4 countries in Africa shows decline in rotavirus-positive diarrhea hospitalizations among children under 5 years old (in yellow) with increasing vaccine coverage in green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a:t>
            </a:r>
            <a:r>
              <a:rPr lang="en-US" dirty="0" err="1" smtClean="0"/>
              <a:t>Weldegebriel</a:t>
            </a:r>
            <a:r>
              <a:rPr lang="en-US" dirty="0" smtClean="0"/>
              <a:t> G, Mwenda JM, </a:t>
            </a:r>
            <a:r>
              <a:rPr lang="en-US" dirty="0" err="1" smtClean="0"/>
              <a:t>Chakauya</a:t>
            </a:r>
            <a:r>
              <a:rPr lang="en-US" dirty="0" smtClean="0"/>
              <a:t> J, et al. </a:t>
            </a:r>
            <a:r>
              <a:rPr lang="en-US" i="1" dirty="0" smtClean="0"/>
              <a:t>Vaccine. </a:t>
            </a:r>
            <a:r>
              <a:rPr lang="en-US" dirty="0" smtClean="0"/>
              <a:t>2017 Oct 25. </a:t>
            </a:r>
            <a:r>
              <a:rPr lang="en-US" dirty="0" err="1" smtClean="0"/>
              <a:t>pii</a:t>
            </a:r>
            <a:r>
              <a:rPr lang="en-US" dirty="0" smtClean="0"/>
              <a:t>: S0264-410X(17)31458-5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42</a:t>
            </a:fld>
            <a:endParaRPr lang="en-US"/>
          </a:p>
        </p:txBody>
      </p:sp>
    </p:spTree>
    <p:extLst>
      <p:ext uri="{BB962C8B-B14F-4D97-AF65-F5344CB8AC3E}">
        <p14:creationId xmlns:p14="http://schemas.microsoft.com/office/powerpoint/2010/main" val="2930762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Deaths due to Pneumococcus and Hib in 1-59 month olds and proportion unimmunized, 2000-2015. Modeling estimates.</a:t>
            </a: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Source: Wahl Lancet 2018.</a:t>
            </a:r>
            <a:r>
              <a:rPr lang="en-US" sz="1200" kern="1200" dirty="0" smtClean="0">
                <a:solidFill>
                  <a:schemeClr val="tx1"/>
                </a:solidFill>
                <a:effectLst/>
                <a:latin typeface="+mn-lt"/>
                <a:ea typeface="+mn-ea"/>
                <a:cs typeface="+mn-cs"/>
              </a:rPr>
              <a:t> </a:t>
            </a:r>
            <a:r>
              <a:rPr lang="en-US" dirty="0" smtClean="0">
                <a:effectLst/>
              </a:rPr>
              <a:t> </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43</a:t>
            </a:fld>
            <a:endParaRPr lang="en-US"/>
          </a:p>
        </p:txBody>
      </p:sp>
    </p:spTree>
    <p:extLst>
      <p:ext uri="{BB962C8B-B14F-4D97-AF65-F5344CB8AC3E}">
        <p14:creationId xmlns:p14="http://schemas.microsoft.com/office/powerpoint/2010/main" val="2529862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Total annual suspected and confirmed cases of bacterial meningitis across 9 countries of the African meningitis belt, in reference to </a:t>
            </a:r>
            <a:r>
              <a:rPr lang="en-US" dirty="0" err="1" smtClean="0"/>
              <a:t>MenAfriVac</a:t>
            </a:r>
            <a:r>
              <a:rPr lang="en-US" dirty="0" smtClean="0"/>
              <a:t> introduction (dotted line)</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Source: Trotter </a:t>
            </a:r>
            <a:r>
              <a:rPr lang="en-US" sz="1200" i="1" kern="1200" dirty="0" smtClean="0">
                <a:solidFill>
                  <a:schemeClr val="tx1"/>
                </a:solidFill>
                <a:effectLst/>
                <a:latin typeface="+mn-lt"/>
                <a:ea typeface="+mn-ea"/>
                <a:cs typeface="+mn-cs"/>
              </a:rPr>
              <a:t>Lancet ID</a:t>
            </a:r>
            <a:r>
              <a:rPr lang="en-US" sz="1200" kern="1200" dirty="0" smtClean="0">
                <a:solidFill>
                  <a:schemeClr val="tx1"/>
                </a:solidFill>
                <a:effectLst/>
                <a:latin typeface="+mn-lt"/>
                <a:ea typeface="+mn-ea"/>
                <a:cs typeface="+mn-cs"/>
              </a:rPr>
              <a:t> 2017.</a:t>
            </a:r>
          </a:p>
          <a:p>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44</a:t>
            </a:fld>
            <a:endParaRPr lang="en-US"/>
          </a:p>
        </p:txBody>
      </p:sp>
    </p:spTree>
    <p:extLst>
      <p:ext uri="{BB962C8B-B14F-4D97-AF65-F5344CB8AC3E}">
        <p14:creationId xmlns:p14="http://schemas.microsoft.com/office/powerpoint/2010/main" val="3440868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effectLst/>
              </a:rPr>
              <a:t>In the united states, the number of cases of most VPDs declined by more than 90% after routine childhood immunizations were introduced.</a:t>
            </a:r>
          </a:p>
          <a:p>
            <a:endParaRPr lang="en-US" dirty="0" smtClean="0">
              <a:effectLst/>
            </a:endParaRPr>
          </a:p>
          <a:p>
            <a:r>
              <a:rPr lang="en-US" dirty="0" smtClean="0">
                <a:effectLst/>
              </a:rPr>
              <a:t>Cases of disease except as otherwise indicated for invasive Hib disease and invasive pneumococcal disease</a:t>
            </a:r>
            <a:r>
              <a:rPr lang="en-US" baseline="30000" dirty="0" smtClean="0">
                <a:effectLst/>
              </a:rPr>
              <a:t>¶</a:t>
            </a:r>
            <a:r>
              <a:rPr lang="en-US" dirty="0" smtClean="0">
                <a:effectLst/>
              </a:rPr>
              <a:t>. Dashed blue lines indicate the approximate date of routine childhood immunization against the disease.</a:t>
            </a:r>
          </a:p>
          <a:p>
            <a:r>
              <a:rPr lang="en-US" dirty="0" smtClean="0">
                <a:effectLst/>
              </a:rPr>
              <a:t>Hib: </a:t>
            </a:r>
            <a:r>
              <a:rPr lang="en-US" i="1" dirty="0" err="1" smtClean="0">
                <a:effectLst/>
              </a:rPr>
              <a:t>Haemophilus</a:t>
            </a:r>
            <a:r>
              <a:rPr lang="en-US" i="1" dirty="0" smtClean="0">
                <a:effectLst/>
              </a:rPr>
              <a:t> </a:t>
            </a:r>
            <a:r>
              <a:rPr lang="en-US" i="1" dirty="0" err="1" smtClean="0">
                <a:effectLst/>
              </a:rPr>
              <a:t>influenzae</a:t>
            </a:r>
            <a:r>
              <a:rPr lang="en-US" dirty="0" smtClean="0">
                <a:effectLst/>
              </a:rPr>
              <a:t> type b; PCV7: 7-valent pneumococcal conjugate vaccine.</a:t>
            </a:r>
            <a:br>
              <a:rPr lang="en-US" dirty="0" smtClean="0">
                <a:effectLst/>
              </a:rPr>
            </a:br>
            <a:r>
              <a:rPr lang="en-US" dirty="0" smtClean="0">
                <a:effectLst/>
              </a:rPr>
              <a:t>* The time period for this graph precedes the measles outbreaks that occurred across the United States during and after 2008.</a:t>
            </a:r>
            <a:br>
              <a:rPr lang="en-US" dirty="0" smtClean="0">
                <a:effectLst/>
              </a:rPr>
            </a:br>
            <a:r>
              <a:rPr lang="en-US" dirty="0" smtClean="0">
                <a:effectLst/>
              </a:rPr>
              <a:t>¶ Incidence per 100,000 children under five years of age.</a:t>
            </a:r>
          </a:p>
          <a:p>
            <a:r>
              <a:rPr lang="en-US" dirty="0" smtClean="0">
                <a:effectLst/>
              </a:rPr>
              <a:t>Centers for Disease Control and Prevention. Epidemiology and Prevention of Vaccine-Preventable Diseases, 11</a:t>
            </a:r>
            <a:r>
              <a:rPr lang="en-US" baseline="30000" dirty="0" smtClean="0">
                <a:effectLst/>
              </a:rPr>
              <a:t>th</a:t>
            </a:r>
            <a:r>
              <a:rPr lang="en-US" dirty="0" smtClean="0">
                <a:effectLst/>
              </a:rPr>
              <a:t> </a:t>
            </a:r>
            <a:r>
              <a:rPr lang="en-US" dirty="0" err="1" smtClean="0">
                <a:effectLst/>
              </a:rPr>
              <a:t>ed</a:t>
            </a:r>
            <a:r>
              <a:rPr lang="en-US" dirty="0" smtClean="0">
                <a:effectLst/>
              </a:rPr>
              <a:t>, Atkinson W, Wolfe S, </a:t>
            </a:r>
            <a:r>
              <a:rPr lang="en-US" dirty="0" err="1" smtClean="0">
                <a:effectLst/>
              </a:rPr>
              <a:t>Hamborsky</a:t>
            </a:r>
            <a:r>
              <a:rPr lang="en-US" dirty="0" smtClean="0">
                <a:effectLst/>
              </a:rPr>
              <a:t> J, McIntyre L (</a:t>
            </a:r>
            <a:r>
              <a:rPr lang="en-US" dirty="0" err="1" smtClean="0">
                <a:effectLst/>
              </a:rPr>
              <a:t>Eds</a:t>
            </a:r>
            <a:r>
              <a:rPr lang="en-US" dirty="0" smtClean="0">
                <a:effectLst/>
              </a:rPr>
              <a:t>), Public Health Foundation, Washington DC 2009.</a:t>
            </a:r>
          </a:p>
          <a:p>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45</a:t>
            </a:fld>
            <a:endParaRPr lang="en-US"/>
          </a:p>
        </p:txBody>
      </p:sp>
    </p:spTree>
    <p:extLst>
      <p:ext uri="{BB962C8B-B14F-4D97-AF65-F5344CB8AC3E}">
        <p14:creationId xmlns:p14="http://schemas.microsoft.com/office/powerpoint/2010/main" val="3030483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Data </a:t>
            </a:r>
            <a:r>
              <a:rPr lang="en-US" sz="1200" kern="1200" dirty="0">
                <a:solidFill>
                  <a:schemeClr val="tx1"/>
                </a:solidFill>
                <a:effectLst/>
                <a:latin typeface="+mn-lt"/>
                <a:ea typeface="+mn-ea"/>
                <a:cs typeface="+mn-cs"/>
              </a:rPr>
              <a:t>from the United States show</a:t>
            </a:r>
            <a:r>
              <a:rPr lang="en-US" sz="1200" kern="1200" baseline="0" dirty="0">
                <a:solidFill>
                  <a:schemeClr val="tx1"/>
                </a:solidFill>
                <a:effectLst/>
                <a:latin typeface="+mn-lt"/>
                <a:ea typeface="+mn-ea"/>
                <a:cs typeface="+mn-cs"/>
              </a:rPr>
              <a:t> substantial decline </a:t>
            </a:r>
            <a:r>
              <a:rPr lang="en-US" sz="1200" kern="1200" dirty="0">
                <a:solidFill>
                  <a:schemeClr val="tx1"/>
                </a:solidFill>
                <a:effectLst/>
                <a:latin typeface="+mn-lt"/>
                <a:ea typeface="+mn-ea"/>
                <a:cs typeface="+mn-cs"/>
              </a:rPr>
              <a:t>in prevalence of HPV types 6, 11, 16 and 18</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within the first 4 years after HPV vaccine introduction and</a:t>
            </a:r>
            <a:r>
              <a:rPr lang="en-US" sz="1200" kern="1200" baseline="0" dirty="0">
                <a:solidFill>
                  <a:schemeClr val="tx1"/>
                </a:solidFill>
                <a:effectLst/>
                <a:latin typeface="+mn-lt"/>
                <a:ea typeface="+mn-ea"/>
                <a:cs typeface="+mn-cs"/>
              </a:rPr>
              <a:t> f</a:t>
            </a:r>
            <a:r>
              <a:rPr lang="en-US" sz="1200" kern="1200" dirty="0">
                <a:solidFill>
                  <a:schemeClr val="tx1"/>
                </a:solidFill>
                <a:effectLst/>
                <a:latin typeface="+mn-lt"/>
                <a:ea typeface="+mn-ea"/>
                <a:cs typeface="+mn-cs"/>
              </a:rPr>
              <a:t>urther decreases</a:t>
            </a:r>
            <a:r>
              <a:rPr lang="en-US" sz="1200" kern="1200" baseline="0" dirty="0">
                <a:solidFill>
                  <a:schemeClr val="tx1"/>
                </a:solidFill>
                <a:effectLst/>
                <a:latin typeface="+mn-lt"/>
                <a:ea typeface="+mn-ea"/>
                <a:cs typeface="+mn-cs"/>
              </a:rPr>
              <a:t> in the following 4 years.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02CB63-6E21-4B6F-B75E-6894CFAD9933}" type="slidenum">
              <a:rPr lang="en-US" smtClean="0"/>
              <a:t>46</a:t>
            </a:fld>
            <a:endParaRPr lang="en-US"/>
          </a:p>
        </p:txBody>
      </p:sp>
    </p:spTree>
    <p:extLst>
      <p:ext uri="{BB962C8B-B14F-4D97-AF65-F5344CB8AC3E}">
        <p14:creationId xmlns:p14="http://schemas.microsoft.com/office/powerpoint/2010/main" val="116984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Dramatic Reduction in Diarrheal Deaths Following Rotavirus Vaccine Introduction in Mexico</a:t>
            </a:r>
          </a:p>
          <a:p>
            <a:r>
              <a:rPr lang="en-US" dirty="0" smtClean="0"/>
              <a:t>This </a:t>
            </a:r>
            <a:r>
              <a:rPr lang="en-US" dirty="0"/>
              <a:t>figure</a:t>
            </a:r>
            <a:r>
              <a:rPr lang="en-US" baseline="0" dirty="0"/>
              <a:t> from disease surveillance in Mexico highlights impressive reduction in all-cause diarrheal death following rotavirus vaccine introduction.  </a:t>
            </a:r>
            <a:endParaRPr lang="en-US" baseline="0" dirty="0" smtClean="0"/>
          </a:p>
          <a:p>
            <a:endParaRPr lang="en-US" baseline="0" dirty="0" smtClean="0"/>
          </a:p>
          <a:p>
            <a:r>
              <a:rPr lang="en-US" baseline="0" dirty="0" smtClean="0"/>
              <a:t>Administrative data</a:t>
            </a:r>
            <a:endParaRPr lang="en-US" dirty="0"/>
          </a:p>
        </p:txBody>
      </p:sp>
      <p:sp>
        <p:nvSpPr>
          <p:cNvPr id="4" name="Slide Number Placeholder 3"/>
          <p:cNvSpPr>
            <a:spLocks noGrp="1"/>
          </p:cNvSpPr>
          <p:nvPr>
            <p:ph type="sldNum" sz="quarter" idx="10"/>
          </p:nvPr>
        </p:nvSpPr>
        <p:spPr/>
        <p:txBody>
          <a:bodyPr/>
          <a:lstStyle/>
          <a:p>
            <a:fld id="{6502CB63-6E21-4B6F-B75E-6894CFAD9933}" type="slidenum">
              <a:rPr lang="en-US" smtClean="0"/>
              <a:t>48</a:t>
            </a:fld>
            <a:endParaRPr lang="en-US"/>
          </a:p>
        </p:txBody>
      </p:sp>
    </p:spTree>
    <p:extLst>
      <p:ext uri="{BB962C8B-B14F-4D97-AF65-F5344CB8AC3E}">
        <p14:creationId xmlns:p14="http://schemas.microsoft.com/office/powerpoint/2010/main" val="2553641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a:t>This</a:t>
            </a:r>
            <a:r>
              <a:rPr lang="en-US" baseline="0" dirty="0"/>
              <a:t> figure shows impressive decline in invasive Hib disease in children under 5 in a region in Kenya, which has had ongoing disease surveillance </a:t>
            </a:r>
            <a:r>
              <a:rPr lang="en-US" baseline="0" dirty="0" smtClean="0"/>
              <a:t>since </a:t>
            </a:r>
            <a:r>
              <a:rPr lang="en-US" baseline="0" dirty="0"/>
              <a:t>the late 1990s</a:t>
            </a:r>
            <a:r>
              <a:rPr lang="en-US" baseline="0" dirty="0" smtClean="0"/>
              <a:t>.</a:t>
            </a:r>
          </a:p>
          <a:p>
            <a:endParaRPr lang="en-US" baseline="0" dirty="0" smtClean="0"/>
          </a:p>
          <a:p>
            <a:r>
              <a:rPr lang="en-US" dirty="0" smtClean="0"/>
              <a:t>Hib: </a:t>
            </a:r>
            <a:r>
              <a:rPr lang="en-US" i="1" dirty="0" err="1" smtClean="0"/>
              <a:t>Haemophilus</a:t>
            </a:r>
            <a:r>
              <a:rPr lang="en-US" i="1" dirty="0" smtClean="0"/>
              <a:t> </a:t>
            </a:r>
            <a:r>
              <a:rPr lang="en-US" i="1" dirty="0" err="1" smtClean="0"/>
              <a:t>influenzae</a:t>
            </a:r>
            <a:r>
              <a:rPr lang="en-US" i="1" dirty="0" smtClean="0"/>
              <a:t> </a:t>
            </a:r>
            <a:r>
              <a:rPr lang="en-US" dirty="0" smtClean="0"/>
              <a:t>type b</a:t>
            </a:r>
          </a:p>
          <a:p>
            <a:endParaRPr lang="en-US" dirty="0" smtClean="0"/>
          </a:p>
          <a:p>
            <a:r>
              <a:rPr lang="en-US" dirty="0" smtClean="0"/>
              <a:t>Source: </a:t>
            </a:r>
            <a:r>
              <a:rPr lang="en-US" dirty="0" err="1" smtClean="0"/>
              <a:t>Hammitt</a:t>
            </a:r>
            <a:r>
              <a:rPr lang="en-US" dirty="0" smtClean="0"/>
              <a:t> LL, Crane RJ, </a:t>
            </a:r>
            <a:r>
              <a:rPr lang="en-US" dirty="0" err="1" smtClean="0"/>
              <a:t>Karani</a:t>
            </a:r>
            <a:r>
              <a:rPr lang="en-US" dirty="0" smtClean="0"/>
              <a:t> A, et al. </a:t>
            </a:r>
            <a:r>
              <a:rPr lang="en-US" i="1" dirty="0" smtClean="0"/>
              <a:t>Lancet Glob Health</a:t>
            </a:r>
            <a:r>
              <a:rPr lang="en-US" dirty="0" smtClean="0"/>
              <a:t>. 2016 Mar;4(3):e185-94</a:t>
            </a:r>
          </a:p>
          <a:p>
            <a:endParaRPr lang="en-US" dirty="0"/>
          </a:p>
        </p:txBody>
      </p:sp>
      <p:sp>
        <p:nvSpPr>
          <p:cNvPr id="4" name="Slide Number Placeholder 3"/>
          <p:cNvSpPr>
            <a:spLocks noGrp="1"/>
          </p:cNvSpPr>
          <p:nvPr>
            <p:ph type="sldNum" sz="quarter" idx="10"/>
          </p:nvPr>
        </p:nvSpPr>
        <p:spPr/>
        <p:txBody>
          <a:bodyPr/>
          <a:lstStyle/>
          <a:p>
            <a:fld id="{6502CB63-6E21-4B6F-B75E-6894CFAD9933}" type="slidenum">
              <a:rPr lang="en-US" smtClean="0"/>
              <a:t>49</a:t>
            </a:fld>
            <a:endParaRPr lang="en-US"/>
          </a:p>
        </p:txBody>
      </p:sp>
    </p:spTree>
    <p:extLst>
      <p:ext uri="{BB962C8B-B14F-4D97-AF65-F5344CB8AC3E}">
        <p14:creationId xmlns:p14="http://schemas.microsoft.com/office/powerpoint/2010/main" val="2991904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a:t>Ongoing</a:t>
            </a:r>
            <a:r>
              <a:rPr lang="en-US" baseline="0" dirty="0"/>
              <a:t> disease surveillance in the Gambia shows dramatic reductions in incidence of pneumococcal pneumonia and hypoxic pneumonia following introduction of </a:t>
            </a:r>
            <a:r>
              <a:rPr lang="en-US" baseline="0" dirty="0" smtClean="0"/>
              <a:t>PCV</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a:t>
            </a:r>
            <a:r>
              <a:rPr lang="en-US" dirty="0" smtClean="0"/>
              <a:t>Mackenzie GA, Hill PC, </a:t>
            </a:r>
            <a:r>
              <a:rPr lang="en-US" dirty="0" err="1" smtClean="0"/>
              <a:t>Sahito</a:t>
            </a:r>
            <a:r>
              <a:rPr lang="en-US" dirty="0" smtClean="0"/>
              <a:t>, MS, et al. </a:t>
            </a:r>
            <a:r>
              <a:rPr lang="fr-FR" i="1" dirty="0" smtClean="0"/>
              <a:t>Lancet Infect Dis</a:t>
            </a:r>
            <a:r>
              <a:rPr lang="fr-FR" dirty="0" smtClean="0"/>
              <a:t>. 2017 Sep;17(9):965-973.</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6502CB63-6E21-4B6F-B75E-6894CFAD9933}" type="slidenum">
              <a:rPr lang="en-US" smtClean="0"/>
              <a:t>50</a:t>
            </a:fld>
            <a:endParaRPr lang="en-US"/>
          </a:p>
        </p:txBody>
      </p:sp>
    </p:spTree>
    <p:extLst>
      <p:ext uri="{BB962C8B-B14F-4D97-AF65-F5344CB8AC3E}">
        <p14:creationId xmlns:p14="http://schemas.microsoft.com/office/powerpoint/2010/main" val="1816381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We</a:t>
            </a:r>
            <a:r>
              <a:rPr lang="en-US" baseline="0" dirty="0" smtClean="0"/>
              <a:t> can see when looking at mortality data globally that VPDs are a top cause of death in middle and lower-middle income settings. Here, these estimates from a global mortality study showed that Lower Respiratory Infections and diarrhea were in the top 3 causes of death in these settings in this analysis of global data from 2015. </a:t>
            </a:r>
          </a:p>
          <a:p>
            <a:endParaRPr lang="en-US" baseline="0" dirty="0" smtClean="0"/>
          </a:p>
          <a:p>
            <a:r>
              <a:rPr lang="en-US" baseline="0" dirty="0" smtClean="0"/>
              <a:t>In addition to lower respiratory infections, diarrhea and malaria are particularly important</a:t>
            </a:r>
            <a:endParaRPr lang="en-US" dirty="0" smtClean="0"/>
          </a:p>
          <a:p>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51</a:t>
            </a:fld>
            <a:endParaRPr lang="en-US"/>
          </a:p>
        </p:txBody>
      </p:sp>
    </p:spTree>
    <p:extLst>
      <p:ext uri="{BB962C8B-B14F-4D97-AF65-F5344CB8AC3E}">
        <p14:creationId xmlns:p14="http://schemas.microsoft.com/office/powerpoint/2010/main" val="395406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WHO estimates, 2018</a:t>
            </a:r>
          </a:p>
          <a:p>
            <a:r>
              <a:rPr lang="en-US" dirty="0" smtClean="0"/>
              <a:t>When looking at these </a:t>
            </a:r>
            <a:r>
              <a:rPr lang="en-US" baseline="0" dirty="0" smtClean="0"/>
              <a:t> WHO estimates, note the increase in the communicable diseases noted in the red bars as you move from upper middle income to low income countries</a:t>
            </a:r>
          </a:p>
          <a:p>
            <a:endParaRPr lang="en-US" baseline="0" dirty="0" smtClean="0"/>
          </a:p>
          <a:p>
            <a:r>
              <a:rPr lang="en-US" baseline="0" dirty="0" smtClean="0"/>
              <a:t>In 2016, Lower respiratory infections, diarrheal disease and TB were the top causes of global deaths overall. </a:t>
            </a:r>
          </a:p>
          <a:p>
            <a:endParaRPr lang="en-US" baseline="0" dirty="0" smtClean="0"/>
          </a:p>
          <a:p>
            <a:r>
              <a:rPr lang="en-US" baseline="0" dirty="0" smtClean="0"/>
              <a:t>If you look at upper middle income countries, you see Lower respiratory infections</a:t>
            </a:r>
          </a:p>
          <a:p>
            <a:r>
              <a:rPr lang="en-US" baseline="0" dirty="0" smtClean="0"/>
              <a:t>Lower-middle income countries, we see lower </a:t>
            </a:r>
            <a:r>
              <a:rPr lang="en-US" baseline="0" dirty="0" err="1" smtClean="0"/>
              <a:t>repirtaory</a:t>
            </a:r>
            <a:r>
              <a:rPr lang="en-US" baseline="0" dirty="0" smtClean="0"/>
              <a:t> infections, TB, then diarrheal diseases </a:t>
            </a:r>
          </a:p>
          <a:p>
            <a:r>
              <a:rPr lang="en-US" baseline="0" dirty="0" smtClean="0"/>
              <a:t>In Low income countries we see both lower respiratory infections and diarrheal disease really leading the top 10 causes. Also note the death rates from these are also higher, despite the difference in scale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5</a:t>
            </a:fld>
            <a:endParaRPr lang="en-US"/>
          </a:p>
        </p:txBody>
      </p:sp>
    </p:spTree>
    <p:extLst>
      <p:ext uri="{BB962C8B-B14F-4D97-AF65-F5344CB8AC3E}">
        <p14:creationId xmlns:p14="http://schemas.microsoft.com/office/powerpoint/2010/main" val="1722819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Additionally, if we look at mortality</a:t>
            </a:r>
            <a:r>
              <a:rPr lang="en-US" baseline="0" dirty="0" smtClean="0"/>
              <a:t> overall, by age, we see that a huge chunk of death occurs in the first four years of life, and though fortunately the number of </a:t>
            </a:r>
            <a:r>
              <a:rPr lang="en-US" baseline="0" dirty="0" err="1" smtClean="0"/>
              <a:t>deahts</a:t>
            </a:r>
            <a:r>
              <a:rPr lang="en-US" baseline="0" dirty="0" smtClean="0"/>
              <a:t> in the &lt;5 age category have decreased in the last few decades, we still see a large burden of death here. Fo</a:t>
            </a:r>
            <a:r>
              <a:rPr lang="en-US" dirty="0" smtClean="0"/>
              <a:t>r our purposes, when we think</a:t>
            </a:r>
            <a:r>
              <a:rPr lang="en-US" baseline="0" dirty="0" smtClean="0"/>
              <a:t> about vaccine delivery in routine immunizations, this is the age group that we are talking about, and immunizations are a powerful tool that we have during this vulnerable age. Well perhaps you’re wondering, sure all of these deaths occur in &lt;5 years of age, but what are children dying of? Well, similar to the all-ages data we just saw…</a:t>
            </a:r>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52</a:t>
            </a:fld>
            <a:endParaRPr lang="en-US"/>
          </a:p>
        </p:txBody>
      </p:sp>
    </p:spTree>
    <p:extLst>
      <p:ext uri="{BB962C8B-B14F-4D97-AF65-F5344CB8AC3E}">
        <p14:creationId xmlns:p14="http://schemas.microsoft.com/office/powerpoint/2010/main" val="15164636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Source: PATH http://www.vaccineresources.org/files/RSV_burden_summary.pdf</a:t>
            </a:r>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54</a:t>
            </a:fld>
            <a:endParaRPr lang="en-US"/>
          </a:p>
        </p:txBody>
      </p:sp>
    </p:spTree>
    <p:extLst>
      <p:ext uri="{BB962C8B-B14F-4D97-AF65-F5344CB8AC3E}">
        <p14:creationId xmlns:p14="http://schemas.microsoft.com/office/powerpoint/2010/main" val="12280412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Source: Wahl Lancet 2018.</a:t>
            </a:r>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55</a:t>
            </a:fld>
            <a:endParaRPr lang="en-US"/>
          </a:p>
        </p:txBody>
      </p:sp>
    </p:spTree>
    <p:extLst>
      <p:ext uri="{BB962C8B-B14F-4D97-AF65-F5344CB8AC3E}">
        <p14:creationId xmlns:p14="http://schemas.microsoft.com/office/powerpoint/2010/main" val="1561283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Tables</a:t>
            </a:r>
            <a:r>
              <a:rPr lang="en-US" baseline="0" dirty="0" smtClean="0"/>
              <a:t> from GRRT surveillance slides </a:t>
            </a:r>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56</a:t>
            </a:fld>
            <a:endParaRPr lang="en-US"/>
          </a:p>
        </p:txBody>
      </p:sp>
    </p:spTree>
    <p:extLst>
      <p:ext uri="{BB962C8B-B14F-4D97-AF65-F5344CB8AC3E}">
        <p14:creationId xmlns:p14="http://schemas.microsoft.com/office/powerpoint/2010/main" val="1318210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a:noFill/>
        </p:spPr>
        <p:txBody>
          <a:bodyPr/>
          <a:lstStyle>
            <a:lvl1pPr algn="r" rtl="1" eaLnBrk="0" hangingPunct="0">
              <a:spcBef>
                <a:spcPct val="30000"/>
              </a:spcBef>
              <a:defRPr sz="1200">
                <a:solidFill>
                  <a:schemeClr val="tx1"/>
                </a:solidFill>
                <a:latin typeface="Arial" charset="0"/>
                <a:cs typeface="Arial" charset="0"/>
              </a:defRPr>
            </a:lvl1pPr>
            <a:lvl2pPr marL="742889" indent="-285231" algn="r" rtl="1" eaLnBrk="0" hangingPunct="0">
              <a:spcBef>
                <a:spcPct val="30000"/>
              </a:spcBef>
              <a:defRPr sz="1200">
                <a:solidFill>
                  <a:schemeClr val="tx1"/>
                </a:solidFill>
                <a:latin typeface="Arial" charset="0"/>
                <a:cs typeface="Arial" charset="0"/>
              </a:defRPr>
            </a:lvl2pPr>
            <a:lvl3pPr marL="1142534" indent="-227218" algn="r" rtl="1" eaLnBrk="0" hangingPunct="0">
              <a:spcBef>
                <a:spcPct val="30000"/>
              </a:spcBef>
              <a:defRPr sz="1200">
                <a:solidFill>
                  <a:schemeClr val="tx1"/>
                </a:solidFill>
                <a:latin typeface="Arial" charset="0"/>
                <a:cs typeface="Arial" charset="0"/>
              </a:defRPr>
            </a:lvl3pPr>
            <a:lvl4pPr marL="1598579" indent="-227218" algn="r" rtl="1" eaLnBrk="0" hangingPunct="0">
              <a:spcBef>
                <a:spcPct val="30000"/>
              </a:spcBef>
              <a:defRPr sz="1200">
                <a:solidFill>
                  <a:schemeClr val="tx1"/>
                </a:solidFill>
                <a:latin typeface="Arial" charset="0"/>
                <a:cs typeface="Arial" charset="0"/>
              </a:defRPr>
            </a:lvl4pPr>
            <a:lvl5pPr marL="2056237" indent="-227218" algn="r" rtl="1" eaLnBrk="0" hangingPunct="0">
              <a:spcBef>
                <a:spcPct val="30000"/>
              </a:spcBef>
              <a:defRPr sz="1200">
                <a:solidFill>
                  <a:schemeClr val="tx1"/>
                </a:solidFill>
                <a:latin typeface="Arial" charset="0"/>
                <a:cs typeface="Arial" charset="0"/>
              </a:defRPr>
            </a:lvl5pPr>
            <a:lvl6pPr marL="2520341" indent="-227218" algn="r" rtl="1" eaLnBrk="0" fontAlgn="base" hangingPunct="0">
              <a:spcBef>
                <a:spcPct val="30000"/>
              </a:spcBef>
              <a:spcAft>
                <a:spcPct val="0"/>
              </a:spcAft>
              <a:defRPr sz="1200">
                <a:solidFill>
                  <a:schemeClr val="tx1"/>
                </a:solidFill>
                <a:latin typeface="Arial" charset="0"/>
                <a:cs typeface="Arial" charset="0"/>
              </a:defRPr>
            </a:lvl6pPr>
            <a:lvl7pPr marL="2984445" indent="-227218" algn="r" rtl="1" eaLnBrk="0" fontAlgn="base" hangingPunct="0">
              <a:spcBef>
                <a:spcPct val="30000"/>
              </a:spcBef>
              <a:spcAft>
                <a:spcPct val="0"/>
              </a:spcAft>
              <a:defRPr sz="1200">
                <a:solidFill>
                  <a:schemeClr val="tx1"/>
                </a:solidFill>
                <a:latin typeface="Arial" charset="0"/>
                <a:cs typeface="Arial" charset="0"/>
              </a:defRPr>
            </a:lvl7pPr>
            <a:lvl8pPr marL="3448548" indent="-227218" algn="r" rtl="1" eaLnBrk="0" fontAlgn="base" hangingPunct="0">
              <a:spcBef>
                <a:spcPct val="30000"/>
              </a:spcBef>
              <a:spcAft>
                <a:spcPct val="0"/>
              </a:spcAft>
              <a:defRPr sz="1200">
                <a:solidFill>
                  <a:schemeClr val="tx1"/>
                </a:solidFill>
                <a:latin typeface="Arial" charset="0"/>
                <a:cs typeface="Arial" charset="0"/>
              </a:defRPr>
            </a:lvl8pPr>
            <a:lvl9pPr marL="3912652" indent="-227218" algn="r" rtl="1" eaLnBrk="0" fontAlgn="base" hangingPunct="0">
              <a:spcBef>
                <a:spcPct val="30000"/>
              </a:spcBef>
              <a:spcAft>
                <a:spcPct val="0"/>
              </a:spcAft>
              <a:defRPr sz="1200">
                <a:solidFill>
                  <a:schemeClr val="tx1"/>
                </a:solidFill>
                <a:latin typeface="Arial" charset="0"/>
                <a:cs typeface="Arial" charset="0"/>
              </a:defRPr>
            </a:lvl9pPr>
          </a:lstStyle>
          <a:p>
            <a:pPr algn="l" eaLnBrk="1" hangingPunct="1">
              <a:spcBef>
                <a:spcPct val="0"/>
              </a:spcBef>
            </a:pPr>
            <a:r>
              <a:rPr lang="en-US" altLang="en-US"/>
              <a:t>World Health Organization</a:t>
            </a:r>
          </a:p>
        </p:txBody>
      </p:sp>
      <p:sp>
        <p:nvSpPr>
          <p:cNvPr id="132099" name="Rectangle 3"/>
          <p:cNvSpPr>
            <a:spLocks noGrp="1" noChangeArrowheads="1"/>
          </p:cNvSpPr>
          <p:nvPr>
            <p:ph type="dt" sz="quarter" idx="1"/>
          </p:nvPr>
        </p:nvSpPr>
        <p:spPr>
          <a:noFill/>
        </p:spPr>
        <p:txBody>
          <a:bodyPr/>
          <a:lstStyle>
            <a:lvl1pPr algn="r" rtl="1" eaLnBrk="0" hangingPunct="0">
              <a:spcBef>
                <a:spcPct val="30000"/>
              </a:spcBef>
              <a:defRPr sz="1200">
                <a:solidFill>
                  <a:schemeClr val="tx1"/>
                </a:solidFill>
                <a:latin typeface="Arial" charset="0"/>
                <a:cs typeface="Arial" charset="0"/>
              </a:defRPr>
            </a:lvl1pPr>
            <a:lvl2pPr marL="742889" indent="-285231" algn="r" rtl="1" eaLnBrk="0" hangingPunct="0">
              <a:spcBef>
                <a:spcPct val="30000"/>
              </a:spcBef>
              <a:defRPr sz="1200">
                <a:solidFill>
                  <a:schemeClr val="tx1"/>
                </a:solidFill>
                <a:latin typeface="Arial" charset="0"/>
                <a:cs typeface="Arial" charset="0"/>
              </a:defRPr>
            </a:lvl2pPr>
            <a:lvl3pPr marL="1142534" indent="-227218" algn="r" rtl="1" eaLnBrk="0" hangingPunct="0">
              <a:spcBef>
                <a:spcPct val="30000"/>
              </a:spcBef>
              <a:defRPr sz="1200">
                <a:solidFill>
                  <a:schemeClr val="tx1"/>
                </a:solidFill>
                <a:latin typeface="Arial" charset="0"/>
                <a:cs typeface="Arial" charset="0"/>
              </a:defRPr>
            </a:lvl3pPr>
            <a:lvl4pPr marL="1598579" indent="-227218" algn="r" rtl="1" eaLnBrk="0" hangingPunct="0">
              <a:spcBef>
                <a:spcPct val="30000"/>
              </a:spcBef>
              <a:defRPr sz="1200">
                <a:solidFill>
                  <a:schemeClr val="tx1"/>
                </a:solidFill>
                <a:latin typeface="Arial" charset="0"/>
                <a:cs typeface="Arial" charset="0"/>
              </a:defRPr>
            </a:lvl4pPr>
            <a:lvl5pPr marL="2056237" indent="-227218" algn="r" rtl="1" eaLnBrk="0" hangingPunct="0">
              <a:spcBef>
                <a:spcPct val="30000"/>
              </a:spcBef>
              <a:defRPr sz="1200">
                <a:solidFill>
                  <a:schemeClr val="tx1"/>
                </a:solidFill>
                <a:latin typeface="Arial" charset="0"/>
                <a:cs typeface="Arial" charset="0"/>
              </a:defRPr>
            </a:lvl5pPr>
            <a:lvl6pPr marL="2520341" indent="-227218" algn="r" rtl="1" eaLnBrk="0" fontAlgn="base" hangingPunct="0">
              <a:spcBef>
                <a:spcPct val="30000"/>
              </a:spcBef>
              <a:spcAft>
                <a:spcPct val="0"/>
              </a:spcAft>
              <a:defRPr sz="1200">
                <a:solidFill>
                  <a:schemeClr val="tx1"/>
                </a:solidFill>
                <a:latin typeface="Arial" charset="0"/>
                <a:cs typeface="Arial" charset="0"/>
              </a:defRPr>
            </a:lvl6pPr>
            <a:lvl7pPr marL="2984445" indent="-227218" algn="r" rtl="1" eaLnBrk="0" fontAlgn="base" hangingPunct="0">
              <a:spcBef>
                <a:spcPct val="30000"/>
              </a:spcBef>
              <a:spcAft>
                <a:spcPct val="0"/>
              </a:spcAft>
              <a:defRPr sz="1200">
                <a:solidFill>
                  <a:schemeClr val="tx1"/>
                </a:solidFill>
                <a:latin typeface="Arial" charset="0"/>
                <a:cs typeface="Arial" charset="0"/>
              </a:defRPr>
            </a:lvl7pPr>
            <a:lvl8pPr marL="3448548" indent="-227218" algn="r" rtl="1" eaLnBrk="0" fontAlgn="base" hangingPunct="0">
              <a:spcBef>
                <a:spcPct val="30000"/>
              </a:spcBef>
              <a:spcAft>
                <a:spcPct val="0"/>
              </a:spcAft>
              <a:defRPr sz="1200">
                <a:solidFill>
                  <a:schemeClr val="tx1"/>
                </a:solidFill>
                <a:latin typeface="Arial" charset="0"/>
                <a:cs typeface="Arial" charset="0"/>
              </a:defRPr>
            </a:lvl8pPr>
            <a:lvl9pPr marL="3912652" indent="-227218" algn="r" rtl="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E606041-D110-4A6F-A6E1-3D53A7D25287}" type="datetime3">
              <a:rPr lang="en-US" altLang="en-US" smtClean="0"/>
              <a:pPr eaLnBrk="1" hangingPunct="1">
                <a:spcBef>
                  <a:spcPct val="0"/>
                </a:spcBef>
              </a:pPr>
              <a:t>8 April 2019</a:t>
            </a:fld>
            <a:endParaRPr lang="en-US" altLang="en-US"/>
          </a:p>
        </p:txBody>
      </p:sp>
      <p:sp>
        <p:nvSpPr>
          <p:cNvPr id="132100" name="Rectangle 7"/>
          <p:cNvSpPr>
            <a:spLocks noGrp="1" noChangeArrowheads="1"/>
          </p:cNvSpPr>
          <p:nvPr>
            <p:ph type="sldNum" sz="quarter" idx="5"/>
          </p:nvPr>
        </p:nvSpPr>
        <p:spPr>
          <a:noFill/>
        </p:spPr>
        <p:txBody>
          <a:bodyPr/>
          <a:lstStyle>
            <a:lvl1pPr algn="r" rtl="1" eaLnBrk="0" hangingPunct="0">
              <a:spcBef>
                <a:spcPct val="30000"/>
              </a:spcBef>
              <a:defRPr sz="1200">
                <a:solidFill>
                  <a:schemeClr val="tx1"/>
                </a:solidFill>
                <a:latin typeface="Arial" charset="0"/>
                <a:cs typeface="Arial" charset="0"/>
              </a:defRPr>
            </a:lvl1pPr>
            <a:lvl2pPr marL="742889" indent="-285231" algn="r" rtl="1" eaLnBrk="0" hangingPunct="0">
              <a:spcBef>
                <a:spcPct val="30000"/>
              </a:spcBef>
              <a:defRPr sz="1200">
                <a:solidFill>
                  <a:schemeClr val="tx1"/>
                </a:solidFill>
                <a:latin typeface="Arial" charset="0"/>
                <a:cs typeface="Arial" charset="0"/>
              </a:defRPr>
            </a:lvl2pPr>
            <a:lvl3pPr marL="1142534" indent="-227218" algn="r" rtl="1" eaLnBrk="0" hangingPunct="0">
              <a:spcBef>
                <a:spcPct val="30000"/>
              </a:spcBef>
              <a:defRPr sz="1200">
                <a:solidFill>
                  <a:schemeClr val="tx1"/>
                </a:solidFill>
                <a:latin typeface="Arial" charset="0"/>
                <a:cs typeface="Arial" charset="0"/>
              </a:defRPr>
            </a:lvl3pPr>
            <a:lvl4pPr marL="1598579" indent="-227218" algn="r" rtl="1" eaLnBrk="0" hangingPunct="0">
              <a:spcBef>
                <a:spcPct val="30000"/>
              </a:spcBef>
              <a:defRPr sz="1200">
                <a:solidFill>
                  <a:schemeClr val="tx1"/>
                </a:solidFill>
                <a:latin typeface="Arial" charset="0"/>
                <a:cs typeface="Arial" charset="0"/>
              </a:defRPr>
            </a:lvl4pPr>
            <a:lvl5pPr marL="2056237" indent="-227218" algn="r" rtl="1" eaLnBrk="0" hangingPunct="0">
              <a:spcBef>
                <a:spcPct val="30000"/>
              </a:spcBef>
              <a:defRPr sz="1200">
                <a:solidFill>
                  <a:schemeClr val="tx1"/>
                </a:solidFill>
                <a:latin typeface="Arial" charset="0"/>
                <a:cs typeface="Arial" charset="0"/>
              </a:defRPr>
            </a:lvl5pPr>
            <a:lvl6pPr marL="2520341" indent="-227218" algn="r" rtl="1" eaLnBrk="0" fontAlgn="base" hangingPunct="0">
              <a:spcBef>
                <a:spcPct val="30000"/>
              </a:spcBef>
              <a:spcAft>
                <a:spcPct val="0"/>
              </a:spcAft>
              <a:defRPr sz="1200">
                <a:solidFill>
                  <a:schemeClr val="tx1"/>
                </a:solidFill>
                <a:latin typeface="Arial" charset="0"/>
                <a:cs typeface="Arial" charset="0"/>
              </a:defRPr>
            </a:lvl6pPr>
            <a:lvl7pPr marL="2984445" indent="-227218" algn="r" rtl="1" eaLnBrk="0" fontAlgn="base" hangingPunct="0">
              <a:spcBef>
                <a:spcPct val="30000"/>
              </a:spcBef>
              <a:spcAft>
                <a:spcPct val="0"/>
              </a:spcAft>
              <a:defRPr sz="1200">
                <a:solidFill>
                  <a:schemeClr val="tx1"/>
                </a:solidFill>
                <a:latin typeface="Arial" charset="0"/>
                <a:cs typeface="Arial" charset="0"/>
              </a:defRPr>
            </a:lvl7pPr>
            <a:lvl8pPr marL="3448548" indent="-227218" algn="r" rtl="1" eaLnBrk="0" fontAlgn="base" hangingPunct="0">
              <a:spcBef>
                <a:spcPct val="30000"/>
              </a:spcBef>
              <a:spcAft>
                <a:spcPct val="0"/>
              </a:spcAft>
              <a:defRPr sz="1200">
                <a:solidFill>
                  <a:schemeClr val="tx1"/>
                </a:solidFill>
                <a:latin typeface="Arial" charset="0"/>
                <a:cs typeface="Arial" charset="0"/>
              </a:defRPr>
            </a:lvl8pPr>
            <a:lvl9pPr marL="3912652" indent="-227218" algn="r" rtl="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342A2AF-C409-483A-96FF-C16E8AAC30C4}" type="slidenum">
              <a:rPr lang="en-US" altLang="en-US" smtClean="0"/>
              <a:pPr eaLnBrk="1" hangingPunct="1">
                <a:spcBef>
                  <a:spcPct val="0"/>
                </a:spcBef>
              </a:pPr>
              <a:t>57</a:t>
            </a:fld>
            <a:endParaRPr lang="en-US" altLang="en-US"/>
          </a:p>
        </p:txBody>
      </p:sp>
      <p:sp>
        <p:nvSpPr>
          <p:cNvPr id="132101" name="Rectangle 2"/>
          <p:cNvSpPr>
            <a:spLocks noGrp="1" noRot="1" noChangeAspect="1" noChangeArrowheads="1" noTextEdit="1"/>
          </p:cNvSpPr>
          <p:nvPr>
            <p:ph type="sldImg"/>
          </p:nvPr>
        </p:nvSpPr>
        <p:spPr>
          <a:xfrm>
            <a:off x="382588" y="684213"/>
            <a:ext cx="6099175" cy="3432175"/>
          </a:xfrm>
          <a:ln/>
        </p:spPr>
      </p:sp>
      <p:sp>
        <p:nvSpPr>
          <p:cNvPr id="132102" name="Rectangle 3"/>
          <p:cNvSpPr>
            <a:spLocks noGrp="1" noChangeArrowheads="1"/>
          </p:cNvSpPr>
          <p:nvPr>
            <p:ph type="body" idx="1"/>
          </p:nvPr>
        </p:nvSpPr>
        <p:spPr>
          <a:xfrm>
            <a:off x="915054" y="4343179"/>
            <a:ext cx="5027893" cy="4115833"/>
          </a:xfrm>
          <a:noFill/>
        </p:spPr>
        <p:txBody>
          <a:bodyPr/>
          <a:lstStyle/>
          <a:p>
            <a:pPr eaLnBrk="1" hangingPunct="1"/>
            <a:endParaRPr lang="en-US" altLang="en-US" dirty="0"/>
          </a:p>
        </p:txBody>
      </p:sp>
    </p:spTree>
    <p:extLst>
      <p:ext uri="{BB962C8B-B14F-4D97-AF65-F5344CB8AC3E}">
        <p14:creationId xmlns:p14="http://schemas.microsoft.com/office/powerpoint/2010/main" val="3735217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So now let’s shift to looking at </a:t>
            </a:r>
            <a:r>
              <a:rPr lang="en-US" baseline="0" dirty="0" smtClean="0"/>
              <a:t>top causes of death in the &lt;5 age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Globally there were 5.8 million deaths in 2015, with communicable, maternal, neonatal and nutritional diseases causing 80% of mortality. </a:t>
            </a:r>
            <a:r>
              <a:rPr lang="en-US" dirty="0" smtClean="0"/>
              <a:t>The good news is that the majority of these are decreased compared to estimates</a:t>
            </a:r>
            <a:r>
              <a:rPr lang="en-US" baseline="0" dirty="0" smtClean="0"/>
              <a:t> from 2005, but there is still a lot of work to be done.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table shows the top categories of deaths contributing to global mortality. The bulk of these deaths are occurring in the 1-59 month age group, except for tetanus, where the bulk of deaths were seen in neonates &lt; 1 month of age (19, 900).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see that </a:t>
            </a:r>
            <a:r>
              <a:rPr lang="en-US" dirty="0" smtClean="0"/>
              <a:t>many of these categories include diseases for which vaccines exist.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Diarrhea caused 8% of deaths in this age group; LRI 12%</a:t>
            </a:r>
            <a:r>
              <a:rPr lang="en-US" baseline="0" dirty="0" smtClean="0"/>
              <a:t> of </a:t>
            </a:r>
            <a:r>
              <a:rPr lang="en-US" baseline="0" dirty="0" err="1" smtClean="0"/>
              <a:t>deahts</a:t>
            </a:r>
            <a:r>
              <a:rPr lang="en-US" baseline="0" dirty="0" smtClean="0"/>
              <a:t> in this age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Causes of diarrheal deaths: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Rota 29%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Cryptosporidiosis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Shigellosis 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Adenovirus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Causes of LRI deaths: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Pneumococcal pneumonia 56%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 influenza type</a:t>
            </a:r>
            <a:r>
              <a:rPr lang="en-US" baseline="0" dirty="0" smtClean="0"/>
              <a:t> b 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RSV 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Influenza 1%</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Perhaps</a:t>
            </a:r>
            <a:r>
              <a:rPr lang="en-US" baseline="0" dirty="0" smtClean="0"/>
              <a:t> you are thinking, where does this information come from? Which leads us to another key component of VPDs…surveillance</a:t>
            </a:r>
            <a:endParaRPr lang="en-US" dirty="0" smtClean="0"/>
          </a:p>
          <a:p>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 GBD 2015 Mortality and Causes of Death Collaborators, </a:t>
            </a:r>
            <a:r>
              <a:rPr lang="en-US" i="1" dirty="0" smtClean="0"/>
              <a:t>Lancet</a:t>
            </a:r>
            <a:r>
              <a:rPr lang="en-US" dirty="0" smtClean="0"/>
              <a:t> 2016</a:t>
            </a:r>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6</a:t>
            </a:fld>
            <a:endParaRPr lang="en-US"/>
          </a:p>
        </p:txBody>
      </p:sp>
    </p:spTree>
    <p:extLst>
      <p:ext uri="{BB962C8B-B14F-4D97-AF65-F5344CB8AC3E}">
        <p14:creationId xmlns:p14="http://schemas.microsoft.com/office/powerpoint/2010/main" val="3792026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So how do</a:t>
            </a:r>
            <a:r>
              <a:rPr lang="en-US" baseline="0" dirty="0" smtClean="0"/>
              <a:t> these infections pass from one person to another? The answer is </a:t>
            </a:r>
            <a:r>
              <a:rPr lang="en-US" b="1" baseline="0" dirty="0" smtClean="0"/>
              <a:t>pathogen specific</a:t>
            </a:r>
            <a:r>
              <a:rPr lang="en-US" baseline="0" dirty="0" smtClean="0"/>
              <a:t>, that is, each disease has its own specificities, which we will see in our activity at the end of the lecture where we look at specific diseases. </a:t>
            </a:r>
          </a:p>
          <a:p>
            <a:endParaRPr lang="en-US" baseline="0" dirty="0" smtClean="0"/>
          </a:p>
          <a:p>
            <a:r>
              <a:rPr lang="en-US" baseline="0" dirty="0" smtClean="0"/>
              <a:t>IN GENERAL, VPD transmission can be grouped into direct and indirect modes of transmission. In direct transmission, the virus or bacteria passes directly from an infected person to a susceptible person via personal contact, or droplet contact. With Indirect transmission, a number of other sources of infection spread are implicated. These are listed here. </a:t>
            </a:r>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7</a:t>
            </a:fld>
            <a:endParaRPr lang="en-US"/>
          </a:p>
        </p:txBody>
      </p:sp>
    </p:spTree>
    <p:extLst>
      <p:ext uri="{BB962C8B-B14F-4D97-AF65-F5344CB8AC3E}">
        <p14:creationId xmlns:p14="http://schemas.microsoft.com/office/powerpoint/2010/main" val="262347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http://cdn.iflscience.com/images/610d4613-1b63-5db1-8203-aa881b3f8c09/content-1488280999-animation-7.gif</a:t>
            </a:r>
          </a:p>
          <a:p>
            <a:endParaRPr lang="en-US" dirty="0" smtClean="0"/>
          </a:p>
          <a:p>
            <a:r>
              <a:rPr lang="en-US" b="1" dirty="0" smtClean="0"/>
              <a:t>The specific characteristics</a:t>
            </a:r>
            <a:r>
              <a:rPr lang="en-US" b="1" baseline="0" dirty="0" smtClean="0"/>
              <a:t> of each pathogen as well as the population contribute to this potential for spread, this is a general, simplified example. </a:t>
            </a:r>
            <a:endParaRPr lang="en-US" b="1" dirty="0"/>
          </a:p>
        </p:txBody>
      </p:sp>
      <p:sp>
        <p:nvSpPr>
          <p:cNvPr id="4" name="Slide Number Placeholder 3"/>
          <p:cNvSpPr>
            <a:spLocks noGrp="1"/>
          </p:cNvSpPr>
          <p:nvPr>
            <p:ph type="sldNum" sz="quarter" idx="10"/>
          </p:nvPr>
        </p:nvSpPr>
        <p:spPr/>
        <p:txBody>
          <a:bodyPr/>
          <a:lstStyle/>
          <a:p>
            <a:fld id="{EB2492EF-EAA5-45EA-9657-AC1AEAB53B3E}" type="slidenum">
              <a:rPr lang="en-US" smtClean="0"/>
              <a:t>8</a:t>
            </a:fld>
            <a:endParaRPr lang="en-US"/>
          </a:p>
        </p:txBody>
      </p:sp>
    </p:spTree>
    <p:extLst>
      <p:ext uri="{BB962C8B-B14F-4D97-AF65-F5344CB8AC3E}">
        <p14:creationId xmlns:p14="http://schemas.microsoft.com/office/powerpoint/2010/main" val="133171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Well,</a:t>
            </a:r>
            <a:r>
              <a:rPr lang="en-US" baseline="0" dirty="0" smtClean="0"/>
              <a:t> we can treat them. While treatment can cure some VPDs (but not all), or decrease the severity or complications (but not all), will it do anything to prevent the spread of the disease in the population? In rare cases this can contribute to preventing spread, but in general, prevention is not achievable through this means alone. We will discuss treatment of individual VPDs during part 2.</a:t>
            </a:r>
          </a:p>
          <a:p>
            <a:endParaRPr lang="en-US" baseline="0" dirty="0" smtClean="0"/>
          </a:p>
          <a:p>
            <a:r>
              <a:rPr lang="en-US" baseline="0" dirty="0" smtClean="0"/>
              <a:t>What about surveillance, with timely case identification, investigation and response? This is also a key component of any VPD program, and we will say a few words about this later</a:t>
            </a:r>
          </a:p>
          <a:p>
            <a:endParaRPr lang="en-US" baseline="0" dirty="0" smtClean="0"/>
          </a:p>
          <a:p>
            <a:r>
              <a:rPr lang="en-US" baseline="0" dirty="0" smtClean="0"/>
              <a:t>What about prevention through vaccine programs? This graphic now shows different scenarios where that susceptible population we first saw has now been vaccinated, and at different coverage levels, we see the spread of the infection decreases. Apart from vaccination, people who have been infected with a disease, and survived their infection are often protected </a:t>
            </a:r>
          </a:p>
          <a:p>
            <a:endParaRPr lang="en-US" baseline="0" dirty="0" smtClean="0"/>
          </a:p>
          <a:p>
            <a:r>
              <a:rPr lang="en-US" baseline="0" dirty="0" smtClean="0"/>
              <a:t>This is officially known as herd, or community, immunity- defined as a</a:t>
            </a:r>
            <a:r>
              <a:rPr lang="en-US" dirty="0" smtClean="0">
                <a:effectLst/>
              </a:rPr>
              <a:t> situation in which a sufficient proportion of a population is immune to an infectious disease (through vaccination and/or prior illness) to make its spread from person to person unlikely. Even individuals not vaccinated (such as newborns and those with chronic illnesses) are offered some protection because the disease has little opportunity to spread within the community. </a:t>
            </a:r>
          </a:p>
        </p:txBody>
      </p:sp>
      <p:sp>
        <p:nvSpPr>
          <p:cNvPr id="4" name="Slide Number Placeholder 3"/>
          <p:cNvSpPr>
            <a:spLocks noGrp="1"/>
          </p:cNvSpPr>
          <p:nvPr>
            <p:ph type="sldNum" sz="quarter" idx="10"/>
          </p:nvPr>
        </p:nvSpPr>
        <p:spPr/>
        <p:txBody>
          <a:bodyPr/>
          <a:lstStyle/>
          <a:p>
            <a:fld id="{EB2492EF-EAA5-45EA-9657-AC1AEAB53B3E}" type="slidenum">
              <a:rPr lang="en-US" smtClean="0"/>
              <a:t>9</a:t>
            </a:fld>
            <a:endParaRPr lang="en-US"/>
          </a:p>
        </p:txBody>
      </p:sp>
    </p:spTree>
    <p:extLst>
      <p:ext uri="{BB962C8B-B14F-4D97-AF65-F5344CB8AC3E}">
        <p14:creationId xmlns:p14="http://schemas.microsoft.com/office/powerpoint/2010/main" val="3295270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87700" cy="1792288"/>
          </a:xfrm>
        </p:spPr>
      </p:sp>
      <p:sp>
        <p:nvSpPr>
          <p:cNvPr id="3" name="Notes Placeholder 2"/>
          <p:cNvSpPr>
            <a:spLocks noGrp="1"/>
          </p:cNvSpPr>
          <p:nvPr>
            <p:ph type="body" idx="1"/>
          </p:nvPr>
        </p:nvSpPr>
        <p:spPr/>
        <p:txBody>
          <a:bodyPr/>
          <a:lstStyle/>
          <a:p>
            <a:r>
              <a:rPr lang="en-US" dirty="0" smtClean="0"/>
              <a:t>A quick note</a:t>
            </a:r>
            <a:r>
              <a:rPr lang="en-US" baseline="0" dirty="0" smtClean="0"/>
              <a:t> about this objective, while it is recommended to conduct surveillance for all VPDs, a vaccine with proven potential to reduce morbidity and mortality should be introduced or continued even if the country does not yet do surveillance for a VPD.  (SAGE, WHO </a:t>
            </a:r>
            <a:r>
              <a:rPr lang="en-US" baseline="0" dirty="0" err="1" smtClean="0"/>
              <a:t>surv</a:t>
            </a:r>
            <a:r>
              <a:rPr lang="en-US" baseline="0" dirty="0" smtClean="0"/>
              <a:t> standards 2018)</a:t>
            </a:r>
          </a:p>
          <a:p>
            <a:endParaRPr lang="en-US" baseline="0" dirty="0" smtClean="0"/>
          </a:p>
          <a:p>
            <a:r>
              <a:rPr lang="en-US" baseline="0" dirty="0" smtClean="0"/>
              <a:t>And finally, objectives can change over time, but VPD surveillance data can always be used to inform immunization programs and/or policies</a:t>
            </a:r>
          </a:p>
          <a:p>
            <a:endParaRPr lang="en-US" baseline="0" dirty="0" smtClean="0"/>
          </a:p>
          <a:p>
            <a:r>
              <a:rPr lang="en-US" baseline="0" dirty="0" smtClean="0"/>
              <a:t>There are many more details about consideration for surveillance systems, and I urge you to review the newly released WHO surveillance standards for more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EB2492EF-EAA5-45EA-9657-AC1AEAB53B3E}" type="slidenum">
              <a:rPr lang="en-US" smtClean="0"/>
              <a:t>10</a:t>
            </a:fld>
            <a:endParaRPr lang="en-US"/>
          </a:p>
        </p:txBody>
      </p:sp>
    </p:spTree>
    <p:extLst>
      <p:ext uri="{BB962C8B-B14F-4D97-AF65-F5344CB8AC3E}">
        <p14:creationId xmlns:p14="http://schemas.microsoft.com/office/powerpoint/2010/main" val="3549060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664269-FB49-4B16-8727-23E79C63ED45}" type="datetimeFigureOut">
              <a:rPr lang="en-US" smtClean="0"/>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31DB48-8E32-4972-B1A5-5056A208A492}" type="slidenum">
              <a:rPr lang="en-US" smtClean="0"/>
              <a:t>‹#›</a:t>
            </a:fld>
            <a:endParaRPr lang="en-US"/>
          </a:p>
        </p:txBody>
      </p:sp>
    </p:spTree>
    <p:extLst>
      <p:ext uri="{BB962C8B-B14F-4D97-AF65-F5344CB8AC3E}">
        <p14:creationId xmlns:p14="http://schemas.microsoft.com/office/powerpoint/2010/main" val="1574595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664269-FB49-4B16-8727-23E79C63ED45}" type="datetimeFigureOut">
              <a:rPr lang="en-US" smtClean="0"/>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31DB48-8E32-4972-B1A5-5056A208A492}" type="slidenum">
              <a:rPr lang="en-US" smtClean="0"/>
              <a:t>‹#›</a:t>
            </a:fld>
            <a:endParaRPr lang="en-US"/>
          </a:p>
        </p:txBody>
      </p:sp>
    </p:spTree>
    <p:extLst>
      <p:ext uri="{BB962C8B-B14F-4D97-AF65-F5344CB8AC3E}">
        <p14:creationId xmlns:p14="http://schemas.microsoft.com/office/powerpoint/2010/main" val="3647528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664269-FB49-4B16-8727-23E79C63ED45}" type="datetimeFigureOut">
              <a:rPr lang="en-US" smtClean="0"/>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31DB48-8E32-4972-B1A5-5056A208A492}" type="slidenum">
              <a:rPr lang="en-US" smtClean="0"/>
              <a:t>‹#›</a:t>
            </a:fld>
            <a:endParaRPr lang="en-US"/>
          </a:p>
        </p:txBody>
      </p:sp>
    </p:spTree>
    <p:extLst>
      <p:ext uri="{BB962C8B-B14F-4D97-AF65-F5344CB8AC3E}">
        <p14:creationId xmlns:p14="http://schemas.microsoft.com/office/powerpoint/2010/main" val="4242331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Slide">
    <p:spTree>
      <p:nvGrpSpPr>
        <p:cNvPr id="1" name=""/>
        <p:cNvGrpSpPr/>
        <p:nvPr/>
      </p:nvGrpSpPr>
      <p:grpSpPr>
        <a:xfrm>
          <a:off x="0" y="0"/>
          <a:ext cx="0" cy="0"/>
          <a:chOff x="0" y="0"/>
          <a:chExt cx="0" cy="0"/>
        </a:xfrm>
      </p:grpSpPr>
      <p:pic>
        <p:nvPicPr>
          <p:cNvPr id="5" name="Picture 4" descr="PHGR_NEW1.jpg"/>
          <p:cNvPicPr>
            <a:picLocks noChangeAspect="1"/>
          </p:cNvPicPr>
          <p:nvPr/>
        </p:nvPicPr>
        <p:blipFill>
          <a:blip r:embed="rId2" cstate="print"/>
          <a:stretch>
            <a:fillRect/>
          </a:stretch>
        </p:blipFill>
        <p:spPr>
          <a:xfrm>
            <a:off x="0" y="67736"/>
            <a:ext cx="12192000" cy="6858000"/>
          </a:xfrm>
          <a:prstGeom prst="rect">
            <a:avLst/>
          </a:prstGeom>
        </p:spPr>
      </p:pic>
      <p:sp>
        <p:nvSpPr>
          <p:cNvPr id="2" name="Title 1"/>
          <p:cNvSpPr>
            <a:spLocks noGrp="1"/>
          </p:cNvSpPr>
          <p:nvPr>
            <p:ph type="title" hasCustomPrompt="1"/>
          </p:nvPr>
        </p:nvSpPr>
        <p:spPr>
          <a:xfrm>
            <a:off x="304800" y="8467"/>
            <a:ext cx="11582400" cy="1260160"/>
          </a:xfrm>
        </p:spPr>
        <p:txBody>
          <a:bodyPr/>
          <a:lstStyle>
            <a:lvl1pPr>
              <a:defRPr sz="3200">
                <a:latin typeface="Calibri" panose="020F0502020204030204" pitchFamily="34" charset="0"/>
              </a:defRPr>
            </a:lvl1pPr>
          </a:lstStyle>
          <a:p>
            <a:r>
              <a:rPr lang="en-US" dirty="0"/>
              <a:t>Click to add title</a:t>
            </a:r>
          </a:p>
        </p:txBody>
      </p:sp>
      <p:sp>
        <p:nvSpPr>
          <p:cNvPr id="6" name="TextBox 5"/>
          <p:cNvSpPr txBox="1"/>
          <p:nvPr userDrawn="1"/>
        </p:nvSpPr>
        <p:spPr>
          <a:xfrm>
            <a:off x="156027" y="6501403"/>
            <a:ext cx="2457920" cy="246221"/>
          </a:xfrm>
          <a:prstGeom prst="rect">
            <a:avLst/>
          </a:prstGeom>
          <a:noFill/>
        </p:spPr>
        <p:txBody>
          <a:bodyPr wrap="square" rtlCol="0">
            <a:spAutoFit/>
          </a:bodyPr>
          <a:lstStyle/>
          <a:p>
            <a:fld id="{502F4AC6-48B5-485A-8D62-7AC4F05840AC}" type="slidenum">
              <a:rPr lang="en-US" sz="1000" smtClean="0">
                <a:solidFill>
                  <a:schemeClr val="bg1"/>
                </a:solidFill>
                <a:latin typeface="Myriad Pro" pitchFamily="34" charset="0"/>
              </a:rPr>
              <a:pPr/>
              <a:t>‹#›</a:t>
            </a:fld>
            <a:endParaRPr lang="en-US" sz="1000" dirty="0">
              <a:solidFill>
                <a:schemeClr val="bg1"/>
              </a:solidFill>
              <a:latin typeface="Myriad Pro" pitchFamily="34" charset="0"/>
            </a:endParaRPr>
          </a:p>
        </p:txBody>
      </p:sp>
      <p:sp>
        <p:nvSpPr>
          <p:cNvPr id="7" name="Text Placeholder 6"/>
          <p:cNvSpPr>
            <a:spLocks noGrp="1"/>
          </p:cNvSpPr>
          <p:nvPr>
            <p:ph type="body" sz="quarter" idx="10"/>
          </p:nvPr>
        </p:nvSpPr>
        <p:spPr>
          <a:xfrm>
            <a:off x="609600" y="6146800"/>
            <a:ext cx="11176000" cy="414338"/>
          </a:xfrm>
        </p:spPr>
        <p:txBody>
          <a:bodyPr/>
          <a:lstStyle>
            <a:lvl1pPr marL="0" indent="0">
              <a:buFontTx/>
              <a:buNone/>
              <a:defRPr sz="1400" i="0">
                <a:solidFill>
                  <a:schemeClr val="bg1"/>
                </a:solidFill>
                <a:latin typeface="Calibri" panose="020F0502020204030204" pitchFamily="34" charset="0"/>
              </a:defRPr>
            </a:lvl1pPr>
          </a:lstStyle>
          <a:p>
            <a:pPr lvl="0"/>
            <a:endParaRPr lang="en-US" dirty="0"/>
          </a:p>
        </p:txBody>
      </p:sp>
      <p:sp>
        <p:nvSpPr>
          <p:cNvPr id="8" name="Content Placeholder 2"/>
          <p:cNvSpPr>
            <a:spLocks noGrp="1"/>
          </p:cNvSpPr>
          <p:nvPr>
            <p:ph idx="11"/>
          </p:nvPr>
        </p:nvSpPr>
        <p:spPr>
          <a:xfrm>
            <a:off x="609600" y="1573881"/>
            <a:ext cx="10952136" cy="3857917"/>
          </a:xfrm>
        </p:spPr>
        <p:txBody>
          <a:bodyPr/>
          <a:lstStyle>
            <a:lvl1pPr marL="274320" indent="-274320">
              <a:spcBef>
                <a:spcPts val="0"/>
              </a:spcBef>
              <a:spcAft>
                <a:spcPts val="300"/>
              </a:spcAft>
              <a:buSzPct val="90000"/>
              <a:buFont typeface="Wingdings" panose="05000000000000000000" pitchFamily="2" charset="2"/>
              <a:buChar char="Ø"/>
              <a:defRPr sz="2800" b="1">
                <a:latin typeface="Calibri" panose="020F0502020204030204" pitchFamily="34" charset="0"/>
              </a:defRPr>
            </a:lvl1pPr>
            <a:lvl2pPr marL="502920" indent="-228600">
              <a:spcBef>
                <a:spcPts val="0"/>
              </a:spcBef>
              <a:spcAft>
                <a:spcPts val="300"/>
              </a:spcAft>
              <a:buSzPct val="90000"/>
              <a:buFont typeface="Calibri" panose="020F0502020204030204" pitchFamily="34" charset="0"/>
              <a:buChar char="●"/>
              <a:defRPr sz="2400">
                <a:latin typeface="Calibri" panose="020F0502020204030204" pitchFamily="34" charset="0"/>
              </a:defRPr>
            </a:lvl2pPr>
            <a:lvl3pPr marL="822960" indent="-228600">
              <a:spcBef>
                <a:spcPts val="0"/>
              </a:spcBef>
              <a:spcAft>
                <a:spcPts val="300"/>
              </a:spcAft>
              <a:buSzPct val="70000"/>
              <a:buFont typeface="Wingdings" panose="05000000000000000000" pitchFamily="2" charset="2"/>
              <a:buChar char="q"/>
              <a:defRPr sz="2000">
                <a:latin typeface="Calibri" panose="020F0502020204030204" pitchFamily="34" charset="0"/>
              </a:defRPr>
            </a:lvl3pPr>
            <a:lvl4pPr marL="1280160" indent="-201168">
              <a:spcBef>
                <a:spcPts val="0"/>
              </a:spcBef>
              <a:spcAft>
                <a:spcPts val="300"/>
              </a:spcAft>
              <a:defRPr sz="1800">
                <a:latin typeface="Calibri" panose="020F0502020204030204" pitchFamily="34" charset="0"/>
              </a:defRPr>
            </a:lvl4pPr>
            <a:lvl5pPr marL="1645920" indent="-201168">
              <a:spcBef>
                <a:spcPts val="0"/>
              </a:spcBef>
              <a:spcAft>
                <a:spcPts val="300"/>
              </a:spcAft>
              <a:defRPr sz="1600">
                <a:latin typeface="Calibri" panose="020F0502020204030204" pitchFamily="34" charset="0"/>
              </a:defRPr>
            </a:lvl5pPr>
          </a:lstStyle>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293066"/>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rge Images (narrow bottom bor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468" y="0"/>
            <a:ext cx="11582400" cy="1206631"/>
          </a:xfrm>
        </p:spPr>
        <p:txBody>
          <a:bodyPr/>
          <a:lstStyle>
            <a:lvl1pPr>
              <a:defRPr sz="3200">
                <a:latin typeface="Calibri" panose="020F0502020204030204" pitchFamily="34" charset="0"/>
              </a:defRPr>
            </a:lvl1pPr>
          </a:lstStyle>
          <a:p>
            <a:r>
              <a:rPr lang="en-US" dirty="0"/>
              <a:t>Click to add title</a:t>
            </a:r>
          </a:p>
        </p:txBody>
      </p:sp>
      <p:sp>
        <p:nvSpPr>
          <p:cNvPr id="6" name="TextBox 5"/>
          <p:cNvSpPr txBox="1"/>
          <p:nvPr userDrawn="1"/>
        </p:nvSpPr>
        <p:spPr>
          <a:xfrm>
            <a:off x="156027" y="6501403"/>
            <a:ext cx="2457920" cy="246221"/>
          </a:xfrm>
          <a:prstGeom prst="rect">
            <a:avLst/>
          </a:prstGeom>
          <a:noFill/>
        </p:spPr>
        <p:txBody>
          <a:bodyPr wrap="square" rtlCol="0">
            <a:spAutoFit/>
          </a:bodyPr>
          <a:lstStyle/>
          <a:p>
            <a:fld id="{502F4AC6-48B5-485A-8D62-7AC4F05840AC}" type="slidenum">
              <a:rPr lang="en-US" sz="1000" smtClean="0">
                <a:solidFill>
                  <a:schemeClr val="bg1"/>
                </a:solidFill>
                <a:latin typeface="Myriad Pro" pitchFamily="34" charset="0"/>
              </a:rPr>
              <a:pPr/>
              <a:t>‹#›</a:t>
            </a:fld>
            <a:endParaRPr lang="en-US" sz="1000" dirty="0">
              <a:solidFill>
                <a:schemeClr val="bg1"/>
              </a:solidFill>
              <a:latin typeface="Myriad Pro" pitchFamily="34" charset="0"/>
            </a:endParaRPr>
          </a:p>
        </p:txBody>
      </p:sp>
      <p:sp>
        <p:nvSpPr>
          <p:cNvPr id="7" name="Rectangle 6"/>
          <p:cNvSpPr/>
          <p:nvPr userDrawn="1"/>
        </p:nvSpPr>
        <p:spPr>
          <a:xfrm>
            <a:off x="-1" y="5857649"/>
            <a:ext cx="12192001" cy="668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658147" y="6624513"/>
            <a:ext cx="6509416" cy="179388"/>
          </a:xfrm>
        </p:spPr>
        <p:txBody>
          <a:bodyPr anchor="ctr"/>
          <a:lstStyle>
            <a:lvl1pPr marL="0" indent="0">
              <a:buFontTx/>
              <a:buNone/>
              <a:defRPr sz="1400" i="0">
                <a:solidFill>
                  <a:schemeClr val="bg1"/>
                </a:solidFill>
                <a:latin typeface="Calibri" panose="020F0502020204030204" pitchFamily="34" charset="0"/>
              </a:defRPr>
            </a:lvl1pPr>
          </a:lstStyle>
          <a:p>
            <a:pPr lvl="0"/>
            <a:endParaRPr lang="en-US" dirty="0"/>
          </a:p>
        </p:txBody>
      </p:sp>
      <p:sp>
        <p:nvSpPr>
          <p:cNvPr id="12" name="Content Placeholder 2"/>
          <p:cNvSpPr>
            <a:spLocks noGrp="1"/>
          </p:cNvSpPr>
          <p:nvPr>
            <p:ph idx="11"/>
          </p:nvPr>
        </p:nvSpPr>
        <p:spPr>
          <a:xfrm>
            <a:off x="609600" y="1573881"/>
            <a:ext cx="10952136" cy="3857917"/>
          </a:xfrm>
        </p:spPr>
        <p:txBody>
          <a:bodyPr/>
          <a:lstStyle>
            <a:lvl1pPr marL="274320" indent="-274320">
              <a:spcBef>
                <a:spcPts val="0"/>
              </a:spcBef>
              <a:spcAft>
                <a:spcPts val="300"/>
              </a:spcAft>
              <a:buSzPct val="90000"/>
              <a:buFont typeface="Wingdings" panose="05000000000000000000" pitchFamily="2" charset="2"/>
              <a:buChar char="Ø"/>
              <a:defRPr sz="2800" b="1">
                <a:latin typeface="Calibri" panose="020F0502020204030204" pitchFamily="34" charset="0"/>
              </a:defRPr>
            </a:lvl1pPr>
            <a:lvl2pPr marL="502920" indent="-228600">
              <a:spcBef>
                <a:spcPts val="0"/>
              </a:spcBef>
              <a:spcAft>
                <a:spcPts val="300"/>
              </a:spcAft>
              <a:buSzPct val="90000"/>
              <a:buFont typeface="Calibri" panose="020F0502020204030204" pitchFamily="34" charset="0"/>
              <a:buChar char="●"/>
              <a:defRPr sz="2400">
                <a:latin typeface="Calibri" panose="020F0502020204030204" pitchFamily="34" charset="0"/>
              </a:defRPr>
            </a:lvl2pPr>
            <a:lvl3pPr marL="822960" indent="-228600">
              <a:spcBef>
                <a:spcPts val="0"/>
              </a:spcBef>
              <a:spcAft>
                <a:spcPts val="300"/>
              </a:spcAft>
              <a:buSzPct val="70000"/>
              <a:buFont typeface="Wingdings" panose="05000000000000000000" pitchFamily="2" charset="2"/>
              <a:buChar char="q"/>
              <a:defRPr sz="2000">
                <a:latin typeface="Calibri" panose="020F0502020204030204" pitchFamily="34" charset="0"/>
              </a:defRPr>
            </a:lvl3pPr>
            <a:lvl4pPr marL="1280160" indent="-201168">
              <a:spcBef>
                <a:spcPts val="0"/>
              </a:spcBef>
              <a:spcAft>
                <a:spcPts val="300"/>
              </a:spcAft>
              <a:defRPr sz="1800">
                <a:latin typeface="Calibri" panose="020F0502020204030204" pitchFamily="34" charset="0"/>
              </a:defRPr>
            </a:lvl4pPr>
            <a:lvl5pPr marL="1645920" indent="-201168">
              <a:spcBef>
                <a:spcPts val="0"/>
              </a:spcBef>
              <a:spcAft>
                <a:spcPts val="300"/>
              </a:spcAft>
              <a:defRPr sz="1600">
                <a:latin typeface="Calibri" panose="020F0502020204030204" pitchFamily="34" charset="0"/>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0808854"/>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664269-FB49-4B16-8727-23E79C63ED45}" type="datetimeFigureOut">
              <a:rPr lang="en-US" smtClean="0"/>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31DB48-8E32-4972-B1A5-5056A208A492}" type="slidenum">
              <a:rPr lang="en-US" smtClean="0"/>
              <a:t>‹#›</a:t>
            </a:fld>
            <a:endParaRPr lang="en-US"/>
          </a:p>
        </p:txBody>
      </p:sp>
    </p:spTree>
    <p:extLst>
      <p:ext uri="{BB962C8B-B14F-4D97-AF65-F5344CB8AC3E}">
        <p14:creationId xmlns:p14="http://schemas.microsoft.com/office/powerpoint/2010/main" val="3506395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1664269-FB49-4B16-8727-23E79C63ED45}" type="datetimeFigureOut">
              <a:rPr lang="en-US" smtClean="0"/>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31DB48-8E32-4972-B1A5-5056A208A492}" type="slidenum">
              <a:rPr lang="en-US" smtClean="0"/>
              <a:t>‹#›</a:t>
            </a:fld>
            <a:endParaRPr lang="en-US"/>
          </a:p>
        </p:txBody>
      </p:sp>
    </p:spTree>
    <p:extLst>
      <p:ext uri="{BB962C8B-B14F-4D97-AF65-F5344CB8AC3E}">
        <p14:creationId xmlns:p14="http://schemas.microsoft.com/office/powerpoint/2010/main" val="3020359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664269-FB49-4B16-8727-23E79C63ED45}" type="datetimeFigureOut">
              <a:rPr lang="en-US" smtClean="0"/>
              <a:t>4/8/2019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31DB48-8E32-4972-B1A5-5056A208A492}" type="slidenum">
              <a:rPr lang="en-US" smtClean="0"/>
              <a:t>‹#›</a:t>
            </a:fld>
            <a:endParaRPr lang="en-US"/>
          </a:p>
        </p:txBody>
      </p:sp>
    </p:spTree>
    <p:extLst>
      <p:ext uri="{BB962C8B-B14F-4D97-AF65-F5344CB8AC3E}">
        <p14:creationId xmlns:p14="http://schemas.microsoft.com/office/powerpoint/2010/main" val="3378835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664269-FB49-4B16-8727-23E79C63ED45}" type="datetimeFigureOut">
              <a:rPr lang="en-US" smtClean="0"/>
              <a:t>4/8/2019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31DB48-8E32-4972-B1A5-5056A208A492}" type="slidenum">
              <a:rPr lang="en-US" smtClean="0"/>
              <a:t>‹#›</a:t>
            </a:fld>
            <a:endParaRPr lang="en-US"/>
          </a:p>
        </p:txBody>
      </p:sp>
    </p:spTree>
    <p:extLst>
      <p:ext uri="{BB962C8B-B14F-4D97-AF65-F5344CB8AC3E}">
        <p14:creationId xmlns:p14="http://schemas.microsoft.com/office/powerpoint/2010/main" val="117245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664269-FB49-4B16-8727-23E79C63ED45}" type="datetimeFigureOut">
              <a:rPr lang="en-US" smtClean="0"/>
              <a:t>4/8/2019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31DB48-8E32-4972-B1A5-5056A208A492}" type="slidenum">
              <a:rPr lang="en-US" smtClean="0"/>
              <a:t>‹#›</a:t>
            </a:fld>
            <a:endParaRPr lang="en-US"/>
          </a:p>
        </p:txBody>
      </p:sp>
    </p:spTree>
    <p:extLst>
      <p:ext uri="{BB962C8B-B14F-4D97-AF65-F5344CB8AC3E}">
        <p14:creationId xmlns:p14="http://schemas.microsoft.com/office/powerpoint/2010/main" val="140952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664269-FB49-4B16-8727-23E79C63ED45}" type="datetimeFigureOut">
              <a:rPr lang="en-US" smtClean="0"/>
              <a:t>4/8/2019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31DB48-8E32-4972-B1A5-5056A208A492}" type="slidenum">
              <a:rPr lang="en-US" smtClean="0"/>
              <a:t>‹#›</a:t>
            </a:fld>
            <a:endParaRPr lang="en-US"/>
          </a:p>
        </p:txBody>
      </p:sp>
    </p:spTree>
    <p:extLst>
      <p:ext uri="{BB962C8B-B14F-4D97-AF65-F5344CB8AC3E}">
        <p14:creationId xmlns:p14="http://schemas.microsoft.com/office/powerpoint/2010/main" val="3943255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1664269-FB49-4B16-8727-23E79C63ED45}" type="datetimeFigureOut">
              <a:rPr lang="en-US" smtClean="0"/>
              <a:t>4/8/2019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31DB48-8E32-4972-B1A5-5056A208A492}" type="slidenum">
              <a:rPr lang="en-US" smtClean="0"/>
              <a:t>‹#›</a:t>
            </a:fld>
            <a:endParaRPr lang="en-US"/>
          </a:p>
        </p:txBody>
      </p:sp>
    </p:spTree>
    <p:extLst>
      <p:ext uri="{BB962C8B-B14F-4D97-AF65-F5344CB8AC3E}">
        <p14:creationId xmlns:p14="http://schemas.microsoft.com/office/powerpoint/2010/main" val="2312660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1664269-FB49-4B16-8727-23E79C63ED45}" type="datetimeFigureOut">
              <a:rPr lang="en-US" smtClean="0"/>
              <a:t>4/8/2019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31DB48-8E32-4972-B1A5-5056A208A492}" type="slidenum">
              <a:rPr lang="en-US" smtClean="0"/>
              <a:t>‹#›</a:t>
            </a:fld>
            <a:endParaRPr lang="en-US"/>
          </a:p>
        </p:txBody>
      </p:sp>
    </p:spTree>
    <p:extLst>
      <p:ext uri="{BB962C8B-B14F-4D97-AF65-F5344CB8AC3E}">
        <p14:creationId xmlns:p14="http://schemas.microsoft.com/office/powerpoint/2010/main" val="3402665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64269-FB49-4B16-8727-23E79C63ED45}" type="datetimeFigureOut">
              <a:rPr lang="en-US" smtClean="0"/>
              <a:t>4/8/2019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31DB48-8E32-4972-B1A5-5056A208A492}" type="slidenum">
              <a:rPr lang="en-US" smtClean="0"/>
              <a:t>‹#›</a:t>
            </a:fld>
            <a:endParaRPr lang="en-US"/>
          </a:p>
        </p:txBody>
      </p:sp>
    </p:spTree>
    <p:extLst>
      <p:ext uri="{BB962C8B-B14F-4D97-AF65-F5344CB8AC3E}">
        <p14:creationId xmlns:p14="http://schemas.microsoft.com/office/powerpoint/2010/main" val="253526602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comments" Target="../comments/commen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omments" Target="../comments/comment9.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omments" Target="../comments/comment1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www.who.int/immunization/documents/positionpapers/en/" TargetMode="External"/><Relationship Id="rId3" Type="http://schemas.openxmlformats.org/officeDocument/2006/relationships/hyperlink" Target="http://www.cdc.gov/vaccines/pubs/pinkbook/index.html" TargetMode="External"/><Relationship Id="rId7" Type="http://schemas.openxmlformats.org/officeDocument/2006/relationships/hyperlink" Target="https://www.who.int/immunization/monitoring_surveillance/burden/vpd/standards/e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who.int/immunization/policy/immunization_tables/en/" TargetMode="External"/><Relationship Id="rId5" Type="http://schemas.openxmlformats.org/officeDocument/2006/relationships/hyperlink" Target="http://www.immunizationbasics.jsi.com/Resources_General.htm" TargetMode="External"/><Relationship Id="rId4" Type="http://schemas.openxmlformats.org/officeDocument/2006/relationships/hyperlink" Target="http://www.cdc.gov/vaccines/ed/webinar-epv/index.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who.int/immunization/documents/positionpapers/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omments" Target="../comments/commen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omments" Target="../comments/commen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69.emf"/><Relationship Id="rId5" Type="http://schemas.openxmlformats.org/officeDocument/2006/relationships/oleObject" Target="../embeddings/oleObject1.bin"/><Relationship Id="rId4" Type="http://schemas.openxmlformats.org/officeDocument/2006/relationships/notesSlide" Target="../notesSlides/notesSlide4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09800" y="1336040"/>
            <a:ext cx="7772400" cy="2457450"/>
          </a:xfrm>
        </p:spPr>
        <p:txBody>
          <a:bodyPr>
            <a:noAutofit/>
          </a:bodyPr>
          <a:lstStyle/>
          <a:p>
            <a:pPr eaLnBrk="1" hangingPunct="1"/>
            <a:r>
              <a:rPr lang="en-US" altLang="en-US" sz="4000" dirty="0"/>
              <a:t/>
            </a:r>
            <a:br>
              <a:rPr lang="en-US" altLang="en-US" sz="4000" dirty="0"/>
            </a:br>
            <a:r>
              <a:rPr lang="en-US" altLang="en-US" sz="4000" dirty="0"/>
              <a:t/>
            </a:r>
            <a:br>
              <a:rPr lang="en-US" altLang="en-US" sz="4000" dirty="0"/>
            </a:br>
            <a:r>
              <a:rPr lang="en-US" altLang="en-US" sz="4000" dirty="0"/>
              <a:t/>
            </a:r>
            <a:br>
              <a:rPr lang="en-US" altLang="en-US" sz="4000" dirty="0"/>
            </a:br>
            <a:r>
              <a:rPr lang="en-US" altLang="en-US" sz="4000" dirty="0"/>
              <a:t/>
            </a:r>
            <a:br>
              <a:rPr lang="en-US" altLang="en-US" sz="4000" dirty="0"/>
            </a:br>
            <a:r>
              <a:rPr lang="en-US" altLang="en-US" sz="5400" b="1" dirty="0" smtClean="0">
                <a:solidFill>
                  <a:srgbClr val="0070C0"/>
                </a:solidFill>
                <a:latin typeface="+mn-lt"/>
              </a:rPr>
              <a:t>Introduction to Vaccine </a:t>
            </a:r>
            <a:r>
              <a:rPr lang="en-US" altLang="en-US" sz="5400" b="1" dirty="0">
                <a:solidFill>
                  <a:srgbClr val="0070C0"/>
                </a:solidFill>
                <a:latin typeface="+mn-lt"/>
              </a:rPr>
              <a:t>Preventable </a:t>
            </a:r>
            <a:r>
              <a:rPr lang="en-US" altLang="en-US" sz="5400" b="1" dirty="0" smtClean="0">
                <a:solidFill>
                  <a:srgbClr val="0070C0"/>
                </a:solidFill>
                <a:latin typeface="+mn-lt"/>
              </a:rPr>
              <a:t>Diseases</a:t>
            </a:r>
            <a:endParaRPr lang="es-CO" altLang="en-US" sz="5400" b="1" strike="sngStrike" dirty="0">
              <a:solidFill>
                <a:srgbClr val="0070C0"/>
              </a:solidFill>
            </a:endParaRPr>
          </a:p>
        </p:txBody>
      </p:sp>
      <p:sp>
        <p:nvSpPr>
          <p:cNvPr id="2" name="TextBox 1"/>
          <p:cNvSpPr txBox="1"/>
          <p:nvPr/>
        </p:nvSpPr>
        <p:spPr>
          <a:xfrm>
            <a:off x="4714240" y="4352290"/>
            <a:ext cx="2763520" cy="1200329"/>
          </a:xfrm>
          <a:prstGeom prst="rect">
            <a:avLst/>
          </a:prstGeom>
          <a:noFill/>
        </p:spPr>
        <p:txBody>
          <a:bodyPr wrap="square" rtlCol="0">
            <a:spAutoFit/>
          </a:bodyPr>
          <a:lstStyle/>
          <a:p>
            <a:pPr algn="ctr"/>
            <a:r>
              <a:rPr lang="en-US" sz="2400" dirty="0" smtClean="0"/>
              <a:t>STOP 53 Training </a:t>
            </a:r>
          </a:p>
          <a:p>
            <a:pPr algn="ctr"/>
            <a:r>
              <a:rPr lang="en-US" sz="2400" dirty="0" smtClean="0"/>
              <a:t>Kampala, Uganda </a:t>
            </a:r>
          </a:p>
          <a:p>
            <a:pPr algn="ctr"/>
            <a:r>
              <a:rPr lang="en-US" sz="2400" dirty="0" smtClean="0"/>
              <a:t>May 2019</a:t>
            </a:r>
            <a:endParaRPr lang="en-US" sz="2400" dirty="0"/>
          </a:p>
        </p:txBody>
      </p:sp>
    </p:spTree>
    <p:extLst>
      <p:ext uri="{BB962C8B-B14F-4D97-AF65-F5344CB8AC3E}">
        <p14:creationId xmlns:p14="http://schemas.microsoft.com/office/powerpoint/2010/main" val="14069071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p:spPr>
        <p:txBody>
          <a:bodyPr/>
          <a:lstStyle/>
          <a:p>
            <a:pPr algn="ctr"/>
            <a:r>
              <a:rPr lang="en-US" b="1" dirty="0" smtClean="0">
                <a:solidFill>
                  <a:srgbClr val="0070C0"/>
                </a:solidFill>
                <a:latin typeface="+mn-lt"/>
              </a:rPr>
              <a:t>What is VPD Surveillance?</a:t>
            </a:r>
            <a:endParaRPr lang="en-US" b="1" dirty="0">
              <a:solidFill>
                <a:srgbClr val="0070C0"/>
              </a:solidFill>
              <a:latin typeface="+mn-lt"/>
            </a:endParaRPr>
          </a:p>
        </p:txBody>
      </p:sp>
      <p:sp>
        <p:nvSpPr>
          <p:cNvPr id="3" name="Content Placeholder 2"/>
          <p:cNvSpPr>
            <a:spLocks noGrp="1"/>
          </p:cNvSpPr>
          <p:nvPr>
            <p:ph idx="1"/>
          </p:nvPr>
        </p:nvSpPr>
        <p:spPr>
          <a:xfrm>
            <a:off x="838200" y="1565031"/>
            <a:ext cx="10515600" cy="5222631"/>
          </a:xfrm>
        </p:spPr>
        <p:txBody>
          <a:bodyPr>
            <a:normAutofit fontScale="92500" lnSpcReduction="20000"/>
          </a:bodyPr>
          <a:lstStyle/>
          <a:p>
            <a:r>
              <a:rPr lang="en-US" dirty="0"/>
              <a:t>Objectives of VPD surveillance:</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a:solidFill>
                <a:srgbClr val="FF0000"/>
              </a:solidFill>
            </a:endParaRPr>
          </a:p>
          <a:p>
            <a:r>
              <a:rPr lang="en-US" dirty="0" smtClean="0"/>
              <a:t>Objectives </a:t>
            </a:r>
            <a:r>
              <a:rPr lang="en-US" dirty="0"/>
              <a:t>of VPD surveillance can change as the VPD burden is </a:t>
            </a:r>
            <a:r>
              <a:rPr lang="en-US" dirty="0" smtClean="0"/>
              <a:t>reduced</a:t>
            </a:r>
            <a:endParaRPr lang="en-US" dirty="0"/>
          </a:p>
        </p:txBody>
      </p:sp>
      <p:pic>
        <p:nvPicPr>
          <p:cNvPr id="4" name="Content Placeholder 3"/>
          <p:cNvPicPr>
            <a:picLocks noChangeAspect="1"/>
          </p:cNvPicPr>
          <p:nvPr/>
        </p:nvPicPr>
        <p:blipFill>
          <a:blip r:embed="rId3"/>
          <a:stretch>
            <a:fillRect/>
          </a:stretch>
        </p:blipFill>
        <p:spPr>
          <a:xfrm>
            <a:off x="1329576" y="2032636"/>
            <a:ext cx="9532848" cy="4190704"/>
          </a:xfrm>
          <a:prstGeom prst="rect">
            <a:avLst/>
          </a:prstGeom>
        </p:spPr>
      </p:pic>
    </p:spTree>
    <p:extLst>
      <p:ext uri="{BB962C8B-B14F-4D97-AF65-F5344CB8AC3E}">
        <p14:creationId xmlns:p14="http://schemas.microsoft.com/office/powerpoint/2010/main" val="77809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4741"/>
          </a:xfrm>
        </p:spPr>
        <p:txBody>
          <a:bodyPr>
            <a:normAutofit/>
          </a:bodyPr>
          <a:lstStyle/>
          <a:p>
            <a:pPr algn="ctr"/>
            <a:r>
              <a:rPr lang="en-US" sz="4000" b="1" dirty="0" smtClean="0">
                <a:solidFill>
                  <a:schemeClr val="accent1">
                    <a:lumMod val="75000"/>
                  </a:schemeClr>
                </a:solidFill>
                <a:latin typeface="+mn-lt"/>
              </a:rPr>
              <a:t>VPD </a:t>
            </a:r>
            <a:r>
              <a:rPr lang="en-US" sz="4000" b="1" dirty="0" smtClean="0">
                <a:solidFill>
                  <a:schemeClr val="accent1">
                    <a:lumMod val="75000"/>
                  </a:schemeClr>
                </a:solidFill>
                <a:latin typeface="+mn-lt"/>
              </a:rPr>
              <a:t>Surveillance (cont.)</a:t>
            </a:r>
            <a:endParaRPr lang="en-US" sz="4000" b="1" dirty="0">
              <a:solidFill>
                <a:schemeClr val="accent1">
                  <a:lumMod val="75000"/>
                </a:schemeClr>
              </a:solidFill>
              <a:latin typeface="+mn-lt"/>
            </a:endParaRPr>
          </a:p>
        </p:txBody>
      </p:sp>
      <p:sp>
        <p:nvSpPr>
          <p:cNvPr id="3" name="Content Placeholder 2"/>
          <p:cNvSpPr>
            <a:spLocks noGrp="1"/>
          </p:cNvSpPr>
          <p:nvPr>
            <p:ph idx="1"/>
          </p:nvPr>
        </p:nvSpPr>
        <p:spPr>
          <a:xfrm>
            <a:off x="838200" y="1289866"/>
            <a:ext cx="9738946" cy="2060003"/>
          </a:xfrm>
        </p:spPr>
        <p:txBody>
          <a:bodyPr>
            <a:normAutofit lnSpcReduction="10000"/>
          </a:bodyPr>
          <a:lstStyle/>
          <a:p>
            <a:r>
              <a:rPr lang="en-US" dirty="0" smtClean="0"/>
              <a:t>Characteristics of VPD surveillance systems: </a:t>
            </a:r>
          </a:p>
          <a:p>
            <a:pPr lvl="1">
              <a:buSzPct val="75000"/>
              <a:buFont typeface="Courier New" panose="02070309020205020404" pitchFamily="49" charset="0"/>
              <a:buChar char="o"/>
            </a:pPr>
            <a:r>
              <a:rPr lang="en-US" dirty="0" smtClean="0"/>
              <a:t>National </a:t>
            </a:r>
            <a:r>
              <a:rPr lang="en-US" dirty="0" smtClean="0"/>
              <a:t>vs subnational</a:t>
            </a:r>
          </a:p>
          <a:p>
            <a:pPr lvl="1">
              <a:buSzPct val="75000"/>
              <a:buFont typeface="Courier New" panose="02070309020205020404" pitchFamily="49" charset="0"/>
              <a:buChar char="o"/>
            </a:pPr>
            <a:r>
              <a:rPr lang="en-US" dirty="0" smtClean="0"/>
              <a:t>Population vs sentinel site</a:t>
            </a:r>
          </a:p>
          <a:p>
            <a:pPr lvl="1">
              <a:buSzPct val="75000"/>
              <a:buFont typeface="Courier New" panose="02070309020205020404" pitchFamily="49" charset="0"/>
              <a:buChar char="o"/>
            </a:pPr>
            <a:r>
              <a:rPr lang="en-US" dirty="0" smtClean="0"/>
              <a:t>Facility vs </a:t>
            </a:r>
            <a:r>
              <a:rPr lang="en-US" dirty="0" smtClean="0"/>
              <a:t>community</a:t>
            </a:r>
            <a:endParaRPr lang="en-US" dirty="0" smtClean="0"/>
          </a:p>
          <a:p>
            <a:r>
              <a:rPr lang="en-US" dirty="0"/>
              <a:t>General categorization of disease specific surveillance standards</a:t>
            </a:r>
            <a:endParaRPr lang="en-US" dirty="0"/>
          </a:p>
        </p:txBody>
      </p:sp>
      <p:sp>
        <p:nvSpPr>
          <p:cNvPr id="4" name="TextBox 3"/>
          <p:cNvSpPr txBox="1"/>
          <p:nvPr/>
        </p:nvSpPr>
        <p:spPr>
          <a:xfrm>
            <a:off x="5037993" y="1645221"/>
            <a:ext cx="3499339" cy="800219"/>
          </a:xfrm>
          <a:prstGeom prst="rect">
            <a:avLst/>
          </a:prstGeom>
          <a:noFill/>
        </p:spPr>
        <p:txBody>
          <a:bodyPr wrap="square" rtlCol="0">
            <a:spAutoFit/>
          </a:bodyPr>
          <a:lstStyle/>
          <a:p>
            <a:pPr marL="228600" lvl="1" indent="-228600">
              <a:buSzPct val="75000"/>
              <a:buFont typeface="Courier New" panose="02070309020205020404" pitchFamily="49" charset="0"/>
              <a:buChar char="o"/>
            </a:pPr>
            <a:r>
              <a:rPr lang="en-US" sz="2400" dirty="0"/>
              <a:t>Active vs passive</a:t>
            </a:r>
          </a:p>
          <a:p>
            <a:pPr marL="228600" lvl="1" indent="-228600">
              <a:buSzPct val="75000"/>
              <a:buFont typeface="Courier New" panose="02070309020205020404" pitchFamily="49" charset="0"/>
              <a:buChar char="o"/>
            </a:pPr>
            <a:r>
              <a:rPr lang="en-US" sz="2200" dirty="0" smtClean="0"/>
              <a:t>Case-based </a:t>
            </a:r>
            <a:r>
              <a:rPr lang="en-US" sz="2200" dirty="0"/>
              <a:t>vs </a:t>
            </a:r>
            <a:r>
              <a:rPr lang="en-US" sz="2200" dirty="0" smtClean="0"/>
              <a:t>aggregate</a:t>
            </a:r>
            <a:endParaRPr lang="en-US" sz="2200" dirty="0"/>
          </a:p>
        </p:txBody>
      </p:sp>
      <p:pic>
        <p:nvPicPr>
          <p:cNvPr id="5" name="Content Placeholder 3"/>
          <p:cNvPicPr>
            <a:picLocks noChangeAspect="1"/>
          </p:cNvPicPr>
          <p:nvPr/>
        </p:nvPicPr>
        <p:blipFill>
          <a:blip r:embed="rId2"/>
          <a:stretch>
            <a:fillRect/>
          </a:stretch>
        </p:blipFill>
        <p:spPr>
          <a:xfrm>
            <a:off x="1213338" y="3247573"/>
            <a:ext cx="9179170" cy="3492096"/>
          </a:xfrm>
          <a:prstGeom prst="rect">
            <a:avLst/>
          </a:prstGeom>
        </p:spPr>
      </p:pic>
      <p:sp>
        <p:nvSpPr>
          <p:cNvPr id="6" name="TextBox 5"/>
          <p:cNvSpPr txBox="1"/>
          <p:nvPr/>
        </p:nvSpPr>
        <p:spPr>
          <a:xfrm>
            <a:off x="8405448" y="1591219"/>
            <a:ext cx="3499339" cy="830997"/>
          </a:xfrm>
          <a:prstGeom prst="rect">
            <a:avLst/>
          </a:prstGeom>
          <a:noFill/>
        </p:spPr>
        <p:txBody>
          <a:bodyPr wrap="square" rtlCol="0">
            <a:spAutoFit/>
          </a:bodyPr>
          <a:lstStyle/>
          <a:p>
            <a:pPr marL="228600" lvl="1" indent="-228600">
              <a:buSzPct val="75000"/>
              <a:buFont typeface="Courier New" panose="02070309020205020404" pitchFamily="49" charset="0"/>
              <a:buChar char="o"/>
            </a:pPr>
            <a:r>
              <a:rPr lang="en-US" sz="2400" dirty="0"/>
              <a:t>Lab confirmed </a:t>
            </a:r>
          </a:p>
          <a:p>
            <a:pPr marL="228600" lvl="1" indent="-228600">
              <a:buSzPct val="75000"/>
              <a:buFont typeface="Courier New" panose="02070309020205020404" pitchFamily="49" charset="0"/>
              <a:buChar char="o"/>
            </a:pPr>
            <a:r>
              <a:rPr lang="en-US" sz="2400" dirty="0" smtClean="0"/>
              <a:t>Syndromic</a:t>
            </a:r>
            <a:endParaRPr lang="en-US" sz="2200" dirty="0"/>
          </a:p>
        </p:txBody>
      </p:sp>
    </p:spTree>
    <p:extLst>
      <p:ext uri="{BB962C8B-B14F-4D97-AF65-F5344CB8AC3E}">
        <p14:creationId xmlns:p14="http://schemas.microsoft.com/office/powerpoint/2010/main" val="2591396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latin typeface="+mn-lt"/>
              </a:rPr>
              <a:t>VPD Surveillance Data</a:t>
            </a:r>
            <a:endParaRPr lang="en-US" b="1" dirty="0">
              <a:solidFill>
                <a:srgbClr val="0070C0"/>
              </a:solidFill>
              <a:latin typeface="+mn-lt"/>
            </a:endParaRPr>
          </a:p>
        </p:txBody>
      </p:sp>
      <p:sp>
        <p:nvSpPr>
          <p:cNvPr id="3" name="Content Placeholder 2"/>
          <p:cNvSpPr>
            <a:spLocks noGrp="1"/>
          </p:cNvSpPr>
          <p:nvPr>
            <p:ph idx="1"/>
          </p:nvPr>
        </p:nvSpPr>
        <p:spPr>
          <a:xfrm>
            <a:off x="838200" y="1490715"/>
            <a:ext cx="10515600" cy="5103516"/>
          </a:xfrm>
        </p:spPr>
        <p:txBody>
          <a:bodyPr>
            <a:normAutofit/>
          </a:bodyPr>
          <a:lstStyle/>
          <a:p>
            <a:r>
              <a:rPr lang="en-US" dirty="0"/>
              <a:t>Need to know what is out </a:t>
            </a:r>
            <a:r>
              <a:rPr lang="en-US" dirty="0" smtClean="0"/>
              <a:t>there</a:t>
            </a:r>
          </a:p>
          <a:p>
            <a:r>
              <a:rPr lang="en-US" dirty="0"/>
              <a:t>Need good data to understand the burden of disease and where </a:t>
            </a:r>
            <a:r>
              <a:rPr lang="en-US" dirty="0" smtClean="0"/>
              <a:t>cases </a:t>
            </a:r>
            <a:r>
              <a:rPr lang="en-US" dirty="0"/>
              <a:t>are located</a:t>
            </a:r>
          </a:p>
          <a:p>
            <a:pPr lvl="1">
              <a:buSzPct val="75000"/>
              <a:buFont typeface="Courier New" panose="02070309020205020404" pitchFamily="49" charset="0"/>
              <a:buChar char="o"/>
            </a:pPr>
            <a:r>
              <a:rPr lang="en-US" dirty="0"/>
              <a:t>Sources of data include:</a:t>
            </a:r>
          </a:p>
          <a:p>
            <a:pPr lvl="2">
              <a:buFont typeface="Wingdings" panose="05000000000000000000" pitchFamily="2" charset="2"/>
              <a:buChar char="§"/>
            </a:pPr>
            <a:r>
              <a:rPr lang="en-US" dirty="0"/>
              <a:t>VPD surveillance platforms</a:t>
            </a:r>
          </a:p>
          <a:p>
            <a:pPr lvl="2">
              <a:buFont typeface="Wingdings" panose="05000000000000000000" pitchFamily="2" charset="2"/>
              <a:buChar char="§"/>
            </a:pPr>
            <a:r>
              <a:rPr lang="en-US" dirty="0"/>
              <a:t>Administrative data</a:t>
            </a:r>
          </a:p>
          <a:p>
            <a:pPr lvl="2">
              <a:buFont typeface="Wingdings" panose="05000000000000000000" pitchFamily="2" charset="2"/>
              <a:buChar char="§"/>
            </a:pPr>
            <a:r>
              <a:rPr lang="en-US" dirty="0"/>
              <a:t>Vital statistics</a:t>
            </a:r>
          </a:p>
          <a:p>
            <a:pPr lvl="2">
              <a:buFont typeface="Wingdings" panose="05000000000000000000" pitchFamily="2" charset="2"/>
              <a:buChar char="§"/>
            </a:pPr>
            <a:r>
              <a:rPr lang="en-US" dirty="0"/>
              <a:t>Health information systems</a:t>
            </a:r>
          </a:p>
          <a:p>
            <a:pPr lvl="2">
              <a:buFont typeface="Wingdings" panose="05000000000000000000" pitchFamily="2" charset="2"/>
              <a:buChar char="§"/>
            </a:pPr>
            <a:r>
              <a:rPr lang="en-US" dirty="0" err="1"/>
              <a:t>Sero</a:t>
            </a:r>
            <a:r>
              <a:rPr lang="en-US" dirty="0"/>
              <a:t>-surveys</a:t>
            </a:r>
          </a:p>
          <a:p>
            <a:pPr lvl="2">
              <a:buFont typeface="Wingdings" panose="05000000000000000000" pitchFamily="2" charset="2"/>
              <a:buChar char="§"/>
            </a:pPr>
            <a:r>
              <a:rPr lang="en-US" dirty="0"/>
              <a:t>Environmental surveillance</a:t>
            </a:r>
          </a:p>
          <a:p>
            <a:pPr lvl="2">
              <a:buFont typeface="Wingdings" panose="05000000000000000000" pitchFamily="2" charset="2"/>
              <a:buChar char="§"/>
            </a:pPr>
            <a:r>
              <a:rPr lang="en-US" dirty="0"/>
              <a:t>Carriage studies</a:t>
            </a:r>
          </a:p>
          <a:p>
            <a:pPr lvl="2">
              <a:buFont typeface="Wingdings" panose="05000000000000000000" pitchFamily="2" charset="2"/>
              <a:buChar char="§"/>
            </a:pPr>
            <a:r>
              <a:rPr lang="en-US" dirty="0"/>
              <a:t>Other research studies</a:t>
            </a:r>
          </a:p>
          <a:p>
            <a:endParaRPr lang="en-US" dirty="0" smtClean="0">
              <a:solidFill>
                <a:srgbClr val="FF0000"/>
              </a:solidFill>
            </a:endParaRPr>
          </a:p>
        </p:txBody>
      </p:sp>
      <p:sp>
        <p:nvSpPr>
          <p:cNvPr id="5" name="Rectangle 4"/>
          <p:cNvSpPr/>
          <p:nvPr/>
        </p:nvSpPr>
        <p:spPr>
          <a:xfrm>
            <a:off x="1987062" y="3261946"/>
            <a:ext cx="2963007" cy="2989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399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97683"/>
          </a:xfrm>
        </p:spPr>
        <p:txBody>
          <a:bodyPr>
            <a:normAutofit/>
          </a:bodyPr>
          <a:lstStyle/>
          <a:p>
            <a:pPr algn="ctr"/>
            <a:r>
              <a:rPr lang="en-US" sz="4000" b="1" dirty="0" smtClean="0">
                <a:solidFill>
                  <a:srgbClr val="0070C0"/>
                </a:solidFill>
                <a:latin typeface="+mn-lt"/>
              </a:rPr>
              <a:t>Burden of VPDs</a:t>
            </a:r>
            <a:endParaRPr lang="en-US" sz="4000" b="1" dirty="0">
              <a:solidFill>
                <a:srgbClr val="0070C0"/>
              </a:solidFill>
              <a:latin typeface="+mn-lt"/>
            </a:endParaRPr>
          </a:p>
        </p:txBody>
      </p:sp>
      <p:sp>
        <p:nvSpPr>
          <p:cNvPr id="3" name="Content Placeholder 2"/>
          <p:cNvSpPr>
            <a:spLocks noGrp="1"/>
          </p:cNvSpPr>
          <p:nvPr>
            <p:ph idx="1"/>
          </p:nvPr>
        </p:nvSpPr>
        <p:spPr>
          <a:xfrm>
            <a:off x="838200" y="1362808"/>
            <a:ext cx="10515600" cy="4679218"/>
          </a:xfrm>
        </p:spPr>
        <p:txBody>
          <a:bodyPr/>
          <a:lstStyle/>
          <a:p>
            <a:r>
              <a:rPr lang="en-US" dirty="0" smtClean="0"/>
              <a:t>VPD surveillance data </a:t>
            </a:r>
            <a:r>
              <a:rPr lang="en-US" dirty="0" smtClean="0"/>
              <a:t>are </a:t>
            </a:r>
            <a:r>
              <a:rPr lang="en-US" dirty="0" smtClean="0"/>
              <a:t>analyzed from a number of </a:t>
            </a:r>
            <a:r>
              <a:rPr lang="en-US" dirty="0" smtClean="0"/>
              <a:t>sources (listed on the previous slide) </a:t>
            </a:r>
            <a:r>
              <a:rPr lang="en-US" dirty="0" smtClean="0"/>
              <a:t>to come up with disease burden estimates</a:t>
            </a:r>
            <a:endParaRPr lang="en-US" dirty="0"/>
          </a:p>
        </p:txBody>
      </p:sp>
      <p:pic>
        <p:nvPicPr>
          <p:cNvPr id="4" name="Content Placeholder 3"/>
          <p:cNvPicPr>
            <a:picLocks/>
          </p:cNvPicPr>
          <p:nvPr/>
        </p:nvPicPr>
        <p:blipFill rotWithShape="1">
          <a:blip r:embed="rId2">
            <a:extLst>
              <a:ext uri="{28A0092B-C50C-407E-A947-70E740481C1C}">
                <a14:useLocalDpi xmlns:a14="http://schemas.microsoft.com/office/drawing/2010/main" val="0"/>
              </a:ext>
            </a:extLst>
          </a:blip>
          <a:srcRect t="20023"/>
          <a:stretch/>
        </p:blipFill>
        <p:spPr bwMode="auto">
          <a:xfrm>
            <a:off x="1090245" y="2360491"/>
            <a:ext cx="5336932" cy="3846878"/>
          </a:xfrm>
          <a:prstGeom prst="rect">
            <a:avLst/>
          </a:prstGeom>
          <a:noFill/>
          <a:ln>
            <a:noFill/>
          </a:ln>
          <a:extLst/>
        </p:spPr>
      </p:pic>
      <p:sp>
        <p:nvSpPr>
          <p:cNvPr id="5" name="TextBox 4"/>
          <p:cNvSpPr txBox="1"/>
          <p:nvPr/>
        </p:nvSpPr>
        <p:spPr>
          <a:xfrm>
            <a:off x="1371599" y="6198576"/>
            <a:ext cx="4774223" cy="369332"/>
          </a:xfrm>
          <a:prstGeom prst="rect">
            <a:avLst/>
          </a:prstGeom>
          <a:noFill/>
        </p:spPr>
        <p:txBody>
          <a:bodyPr wrap="square" rtlCol="0">
            <a:spAutoFit/>
          </a:bodyPr>
          <a:lstStyle/>
          <a:p>
            <a:r>
              <a:rPr lang="en-US" dirty="0" smtClean="0"/>
              <a:t>Estimated rotavirus mortality in children &lt;5 years</a:t>
            </a:r>
            <a:endParaRPr lang="en-US" dirty="0"/>
          </a:p>
        </p:txBody>
      </p:sp>
      <p:pic>
        <p:nvPicPr>
          <p:cNvPr id="6" name="Content Placeholder 3"/>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6427178" y="2360491"/>
            <a:ext cx="5347587" cy="3846878"/>
          </a:xfrm>
          <a:prstGeom prst="rect">
            <a:avLst/>
          </a:prstGeom>
          <a:noFill/>
          <a:ln>
            <a:noFill/>
          </a:ln>
        </p:spPr>
      </p:pic>
      <p:sp>
        <p:nvSpPr>
          <p:cNvPr id="7" name="TextBox 6"/>
          <p:cNvSpPr txBox="1"/>
          <p:nvPr/>
        </p:nvSpPr>
        <p:spPr>
          <a:xfrm>
            <a:off x="6461546" y="6207369"/>
            <a:ext cx="5278849" cy="369332"/>
          </a:xfrm>
          <a:prstGeom prst="rect">
            <a:avLst/>
          </a:prstGeom>
          <a:noFill/>
        </p:spPr>
        <p:txBody>
          <a:bodyPr wrap="square" rtlCol="0">
            <a:spAutoFit/>
          </a:bodyPr>
          <a:lstStyle/>
          <a:p>
            <a:r>
              <a:rPr lang="en-US" dirty="0" smtClean="0"/>
              <a:t>Estimated pneumococcal mortality in children &lt;5 years</a:t>
            </a:r>
            <a:endParaRPr lang="en-US" dirty="0"/>
          </a:p>
        </p:txBody>
      </p:sp>
    </p:spTree>
    <p:extLst>
      <p:ext uri="{BB962C8B-B14F-4D97-AF65-F5344CB8AC3E}">
        <p14:creationId xmlns:p14="http://schemas.microsoft.com/office/powerpoint/2010/main" val="616145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137" y="1690688"/>
            <a:ext cx="7497726" cy="4980399"/>
          </a:xfrm>
          <a:prstGeom prst="rect">
            <a:avLst/>
          </a:prstGeom>
        </p:spPr>
      </p:pic>
      <p:sp>
        <p:nvSpPr>
          <p:cNvPr id="2" name="Title 1"/>
          <p:cNvSpPr>
            <a:spLocks noGrp="1"/>
          </p:cNvSpPr>
          <p:nvPr>
            <p:ph type="title"/>
          </p:nvPr>
        </p:nvSpPr>
        <p:spPr/>
        <p:txBody>
          <a:bodyPr>
            <a:normAutofit/>
          </a:bodyPr>
          <a:lstStyle/>
          <a:p>
            <a:pPr algn="ctr"/>
            <a:r>
              <a:rPr lang="en-US" sz="4000" b="1" dirty="0" smtClean="0">
                <a:solidFill>
                  <a:srgbClr val="0070C0"/>
                </a:solidFill>
                <a:latin typeface="+mn-lt"/>
              </a:rPr>
              <a:t>VPD Surveillance </a:t>
            </a:r>
            <a:r>
              <a:rPr lang="en-US" sz="4000" b="1" dirty="0" smtClean="0">
                <a:solidFill>
                  <a:srgbClr val="0070C0"/>
                </a:solidFill>
                <a:latin typeface="+mn-lt"/>
              </a:rPr>
              <a:t>– Potential Benefit </a:t>
            </a:r>
            <a:r>
              <a:rPr lang="en-US" sz="4000" b="1" dirty="0" smtClean="0">
                <a:solidFill>
                  <a:srgbClr val="0070C0"/>
                </a:solidFill>
                <a:latin typeface="+mn-lt"/>
              </a:rPr>
              <a:t>of </a:t>
            </a:r>
            <a:r>
              <a:rPr lang="en-US" sz="4000" b="1" dirty="0" smtClean="0">
                <a:solidFill>
                  <a:srgbClr val="0070C0"/>
                </a:solidFill>
                <a:latin typeface="+mn-lt"/>
              </a:rPr>
              <a:t>Early Detection </a:t>
            </a:r>
            <a:r>
              <a:rPr lang="en-US" sz="4000" b="1" dirty="0" smtClean="0">
                <a:solidFill>
                  <a:srgbClr val="0070C0"/>
                </a:solidFill>
                <a:latin typeface="+mn-lt"/>
              </a:rPr>
              <a:t>and </a:t>
            </a:r>
            <a:r>
              <a:rPr lang="en-US" sz="4000" b="1" dirty="0" smtClean="0">
                <a:solidFill>
                  <a:srgbClr val="0070C0"/>
                </a:solidFill>
                <a:latin typeface="+mn-lt"/>
              </a:rPr>
              <a:t>Response</a:t>
            </a:r>
            <a:endParaRPr lang="en-US" sz="4000" b="1" dirty="0">
              <a:solidFill>
                <a:srgbClr val="0070C0"/>
              </a:solidFill>
              <a:latin typeface="+mn-lt"/>
            </a:endParaRPr>
          </a:p>
        </p:txBody>
      </p:sp>
    </p:spTree>
    <p:extLst>
      <p:ext uri="{BB962C8B-B14F-4D97-AF65-F5344CB8AC3E}">
        <p14:creationId xmlns:p14="http://schemas.microsoft.com/office/powerpoint/2010/main" val="3632896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99" y="365125"/>
            <a:ext cx="10802815" cy="1325563"/>
          </a:xfrm>
        </p:spPr>
        <p:txBody>
          <a:bodyPr>
            <a:normAutofit fontScale="90000"/>
          </a:bodyPr>
          <a:lstStyle/>
          <a:p>
            <a:pPr algn="ctr"/>
            <a:r>
              <a:rPr lang="en-US" b="1" dirty="0" smtClean="0">
                <a:solidFill>
                  <a:srgbClr val="0070C0"/>
                </a:solidFill>
                <a:latin typeface="+mn-lt"/>
              </a:rPr>
              <a:t>Example: Estimated Impact </a:t>
            </a:r>
            <a:r>
              <a:rPr lang="en-US" b="1" dirty="0" smtClean="0">
                <a:solidFill>
                  <a:srgbClr val="0070C0"/>
                </a:solidFill>
                <a:latin typeface="+mn-lt"/>
              </a:rPr>
              <a:t>of </a:t>
            </a:r>
            <a:r>
              <a:rPr lang="en-US" b="1" dirty="0" smtClean="0">
                <a:solidFill>
                  <a:srgbClr val="0070C0"/>
                </a:solidFill>
                <a:latin typeface="+mn-lt"/>
              </a:rPr>
              <a:t>Different Response Timing During the Ebola Response in Liberia</a:t>
            </a:r>
            <a:endParaRPr lang="en-US" b="1" dirty="0">
              <a:latin typeface="+mn-lt"/>
            </a:endParaRPr>
          </a:p>
        </p:txBody>
      </p:sp>
      <p:pic>
        <p:nvPicPr>
          <p:cNvPr id="4" name="Content Placeholder 3"/>
          <p:cNvPicPr>
            <a:picLocks noGrp="1" noChangeAspect="1"/>
          </p:cNvPicPr>
          <p:nvPr>
            <p:ph idx="1"/>
          </p:nvPr>
        </p:nvPicPr>
        <p:blipFill>
          <a:blip r:embed="rId3"/>
          <a:stretch>
            <a:fillRect/>
          </a:stretch>
        </p:blipFill>
        <p:spPr>
          <a:xfrm>
            <a:off x="1330543" y="2162450"/>
            <a:ext cx="10515600" cy="3755571"/>
          </a:xfrm>
          <a:prstGeom prst="rect">
            <a:avLst/>
          </a:prstGeom>
        </p:spPr>
      </p:pic>
      <p:sp>
        <p:nvSpPr>
          <p:cNvPr id="5" name="TextBox 4"/>
          <p:cNvSpPr txBox="1"/>
          <p:nvPr/>
        </p:nvSpPr>
        <p:spPr>
          <a:xfrm>
            <a:off x="385590" y="6389783"/>
            <a:ext cx="1559401" cy="276999"/>
          </a:xfrm>
          <a:prstGeom prst="rect">
            <a:avLst/>
          </a:prstGeom>
          <a:noFill/>
        </p:spPr>
        <p:txBody>
          <a:bodyPr wrap="none" rtlCol="0">
            <a:spAutoFit/>
          </a:bodyPr>
          <a:lstStyle/>
          <a:p>
            <a:r>
              <a:rPr lang="en-US" sz="1200" dirty="0" smtClean="0"/>
              <a:t>Meltzer, 2014 MMWR</a:t>
            </a:r>
            <a:endParaRPr lang="en-US" sz="1200" dirty="0"/>
          </a:p>
        </p:txBody>
      </p:sp>
    </p:spTree>
    <p:extLst>
      <p:ext uri="{BB962C8B-B14F-4D97-AF65-F5344CB8AC3E}">
        <p14:creationId xmlns:p14="http://schemas.microsoft.com/office/powerpoint/2010/main" val="4516070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55077"/>
            <a:ext cx="12192000" cy="5802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914400" y="365125"/>
            <a:ext cx="10439400" cy="558067"/>
          </a:xfrm>
        </p:spPr>
        <p:txBody>
          <a:bodyPr>
            <a:normAutofit fontScale="90000"/>
          </a:bodyPr>
          <a:lstStyle/>
          <a:p>
            <a:pPr algn="ctr"/>
            <a:r>
              <a:rPr lang="en-US" b="1" dirty="0" smtClean="0">
                <a:solidFill>
                  <a:srgbClr val="0070C0"/>
                </a:solidFill>
                <a:latin typeface="+mn-lt"/>
              </a:rPr>
              <a:t>Prevention of VPDs – The EPI Progra</a:t>
            </a:r>
            <a:r>
              <a:rPr lang="en-US" b="1" dirty="0">
                <a:solidFill>
                  <a:srgbClr val="0070C0"/>
                </a:solidFill>
                <a:latin typeface="+mn-lt"/>
              </a:rPr>
              <a:t>m</a:t>
            </a:r>
            <a:r>
              <a:rPr lang="en-US" b="1" dirty="0" smtClean="0">
                <a:solidFill>
                  <a:srgbClr val="0070C0"/>
                </a:solidFill>
                <a:latin typeface="+mn-lt"/>
              </a:rPr>
              <a:t> </a:t>
            </a:r>
            <a:endParaRPr lang="en-US" b="1" dirty="0">
              <a:solidFill>
                <a:srgbClr val="0070C0"/>
              </a:solidFill>
              <a:latin typeface="+mn-lt"/>
            </a:endParaRPr>
          </a:p>
        </p:txBody>
      </p:sp>
      <p:cxnSp>
        <p:nvCxnSpPr>
          <p:cNvPr id="7" name="Straight Arrow Connector 6"/>
          <p:cNvCxnSpPr/>
          <p:nvPr/>
        </p:nvCxnSpPr>
        <p:spPr>
          <a:xfrm flipH="1" flipV="1">
            <a:off x="5907741" y="2788024"/>
            <a:ext cx="3697074" cy="25003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604814" y="5288339"/>
            <a:ext cx="2587186" cy="1569660"/>
          </a:xfrm>
          <a:prstGeom prst="rect">
            <a:avLst/>
          </a:prstGeom>
          <a:noFill/>
          <a:ln w="57150">
            <a:solidFill>
              <a:srgbClr val="FF0000"/>
            </a:solidFill>
          </a:ln>
        </p:spPr>
        <p:txBody>
          <a:bodyPr wrap="square" rtlCol="0">
            <a:spAutoFit/>
          </a:bodyPr>
          <a:lstStyle/>
          <a:p>
            <a:r>
              <a:rPr lang="en-US" sz="1600" b="1" dirty="0" smtClean="0">
                <a:solidFill>
                  <a:srgbClr val="FF0000"/>
                </a:solidFill>
              </a:rPr>
              <a:t>Routine </a:t>
            </a:r>
            <a:r>
              <a:rPr lang="en-US" sz="1600" b="1" dirty="0" smtClean="0">
                <a:solidFill>
                  <a:srgbClr val="FF0000"/>
                </a:solidFill>
              </a:rPr>
              <a:t>Immunizations (RI)</a:t>
            </a:r>
            <a:endParaRPr lang="en-US" sz="1600" b="1" dirty="0" smtClean="0">
              <a:solidFill>
                <a:srgbClr val="FF0000"/>
              </a:solidFill>
            </a:endParaRPr>
          </a:p>
          <a:p>
            <a:r>
              <a:rPr lang="en-US" sz="1600" b="1" dirty="0" smtClean="0">
                <a:solidFill>
                  <a:srgbClr val="FF0000"/>
                </a:solidFill>
              </a:rPr>
              <a:t>   </a:t>
            </a:r>
            <a:r>
              <a:rPr lang="en-US" sz="1600" b="1" dirty="0" smtClean="0">
                <a:solidFill>
                  <a:srgbClr val="FF0000"/>
                </a:solidFill>
              </a:rPr>
              <a:t>- Primary </a:t>
            </a:r>
            <a:r>
              <a:rPr lang="en-US" sz="1600" b="1" dirty="0" smtClean="0">
                <a:solidFill>
                  <a:srgbClr val="FF0000"/>
                </a:solidFill>
              </a:rPr>
              <a:t>series</a:t>
            </a:r>
          </a:p>
          <a:p>
            <a:r>
              <a:rPr lang="en-US" sz="1600" b="1" dirty="0">
                <a:solidFill>
                  <a:srgbClr val="FF0000"/>
                </a:solidFill>
              </a:rPr>
              <a:t> </a:t>
            </a:r>
            <a:r>
              <a:rPr lang="en-US" sz="1600" b="1" dirty="0" smtClean="0">
                <a:solidFill>
                  <a:srgbClr val="FF0000"/>
                </a:solidFill>
              </a:rPr>
              <a:t>  </a:t>
            </a:r>
            <a:r>
              <a:rPr lang="en-US" sz="1600" b="1" dirty="0" smtClean="0">
                <a:solidFill>
                  <a:srgbClr val="FF0000"/>
                </a:solidFill>
              </a:rPr>
              <a:t>- Booster </a:t>
            </a:r>
            <a:r>
              <a:rPr lang="en-US" sz="1600" b="1" dirty="0" smtClean="0">
                <a:solidFill>
                  <a:srgbClr val="FF0000"/>
                </a:solidFill>
              </a:rPr>
              <a:t>doses</a:t>
            </a:r>
          </a:p>
          <a:p>
            <a:r>
              <a:rPr lang="en-US" sz="1600" b="1" dirty="0" smtClean="0">
                <a:solidFill>
                  <a:srgbClr val="FF0000"/>
                </a:solidFill>
              </a:rPr>
              <a:t> </a:t>
            </a:r>
            <a:endParaRPr lang="en-US" sz="1600" b="1" dirty="0">
              <a:solidFill>
                <a:srgbClr val="FF0000"/>
              </a:solidFill>
            </a:endParaRPr>
          </a:p>
          <a:p>
            <a:r>
              <a:rPr lang="en-US" sz="1600" b="1" dirty="0" smtClean="0">
                <a:solidFill>
                  <a:srgbClr val="FF0000"/>
                </a:solidFill>
              </a:rPr>
              <a:t>Supplemental Immunization </a:t>
            </a:r>
          </a:p>
          <a:p>
            <a:r>
              <a:rPr lang="en-US" sz="1600" b="1" dirty="0" smtClean="0">
                <a:solidFill>
                  <a:srgbClr val="FF0000"/>
                </a:solidFill>
              </a:rPr>
              <a:t>Activities (SIAs)</a:t>
            </a:r>
            <a:endParaRPr lang="en-US" sz="1600" b="1" dirty="0" smtClean="0">
              <a:solidFill>
                <a:srgbClr val="FF0000"/>
              </a:solidFill>
            </a:endParaRPr>
          </a:p>
        </p:txBody>
      </p:sp>
    </p:spTree>
    <p:extLst>
      <p:ext uri="{BB962C8B-B14F-4D97-AF65-F5344CB8AC3E}">
        <p14:creationId xmlns:p14="http://schemas.microsoft.com/office/powerpoint/2010/main" val="369382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latin typeface="+mn-lt"/>
              </a:rPr>
              <a:t>Available Vaccines </a:t>
            </a:r>
            <a:r>
              <a:rPr lang="en-US" b="1" dirty="0" smtClean="0">
                <a:solidFill>
                  <a:schemeClr val="accent1">
                    <a:lumMod val="75000"/>
                  </a:schemeClr>
                </a:solidFill>
                <a:latin typeface="+mn-lt"/>
              </a:rPr>
              <a:t>to Prevent </a:t>
            </a:r>
            <a:r>
              <a:rPr lang="en-US" b="1" dirty="0">
                <a:solidFill>
                  <a:schemeClr val="accent1">
                    <a:lumMod val="75000"/>
                  </a:schemeClr>
                </a:solidFill>
                <a:latin typeface="+mn-lt"/>
              </a:rPr>
              <a:t>VPDs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41786812"/>
              </p:ext>
            </p:extLst>
          </p:nvPr>
        </p:nvGraphicFramePr>
        <p:xfrm>
          <a:off x="470388" y="1558803"/>
          <a:ext cx="11251223" cy="4846320"/>
        </p:xfrm>
        <a:graphic>
          <a:graphicData uri="http://schemas.openxmlformats.org/drawingml/2006/table">
            <a:tbl>
              <a:tblPr firstRow="1" bandRow="1">
                <a:tableStyleId>{5C22544A-7EE6-4342-B048-85BDC9FD1C3A}</a:tableStyleId>
              </a:tblPr>
              <a:tblGrid>
                <a:gridCol w="5536223">
                  <a:extLst>
                    <a:ext uri="{9D8B030D-6E8A-4147-A177-3AD203B41FA5}">
                      <a16:colId xmlns:a16="http://schemas.microsoft.com/office/drawing/2014/main" val="4016250467"/>
                    </a:ext>
                  </a:extLst>
                </a:gridCol>
                <a:gridCol w="5715000">
                  <a:extLst>
                    <a:ext uri="{9D8B030D-6E8A-4147-A177-3AD203B41FA5}">
                      <a16:colId xmlns:a16="http://schemas.microsoft.com/office/drawing/2014/main" val="1014251394"/>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Vaccines</a:t>
                      </a:r>
                      <a:r>
                        <a:rPr lang="en-US" sz="2000" baseline="0" dirty="0" smtClean="0">
                          <a:solidFill>
                            <a:schemeClr val="bg1"/>
                          </a:solidFill>
                        </a:rPr>
                        <a:t> </a:t>
                      </a:r>
                      <a:r>
                        <a:rPr lang="en-US" sz="2000" baseline="0" dirty="0" smtClean="0">
                          <a:solidFill>
                            <a:schemeClr val="bg1"/>
                          </a:solidFill>
                        </a:rPr>
                        <a:t>Available </a:t>
                      </a:r>
                      <a:r>
                        <a:rPr lang="en-US" sz="2000" baseline="0" dirty="0" smtClean="0">
                          <a:solidFill>
                            <a:schemeClr val="bg1"/>
                          </a:solidFill>
                        </a:rPr>
                        <a:t>for </a:t>
                      </a:r>
                      <a:r>
                        <a:rPr lang="en-US" sz="2000" baseline="0" dirty="0" smtClean="0">
                          <a:solidFill>
                            <a:schemeClr val="bg1"/>
                          </a:solidFill>
                        </a:rPr>
                        <a:t>General Use </a:t>
                      </a:r>
                      <a:r>
                        <a:rPr lang="en-US" sz="2000" baseline="0" dirty="0" smtClean="0">
                          <a:solidFill>
                            <a:schemeClr val="bg1"/>
                          </a:solidFill>
                        </a:rPr>
                        <a:t>in RI </a:t>
                      </a:r>
                      <a:r>
                        <a:rPr lang="en-US" sz="2000" baseline="0" dirty="0" smtClean="0">
                          <a:solidFill>
                            <a:schemeClr val="bg1"/>
                          </a:solidFill>
                        </a:rPr>
                        <a:t>Programs</a:t>
                      </a:r>
                      <a:endParaRPr lang="en-US" sz="2000" dirty="0" smtClean="0">
                        <a:solidFill>
                          <a:schemeClr val="bg1"/>
                        </a:solidFill>
                      </a:endParaRPr>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Vaccines for </a:t>
                      </a:r>
                      <a:r>
                        <a:rPr lang="en-US" sz="2000" dirty="0" smtClean="0">
                          <a:solidFill>
                            <a:schemeClr val="bg1"/>
                          </a:solidFill>
                        </a:rPr>
                        <a:t>Special Populations</a:t>
                      </a:r>
                      <a:r>
                        <a:rPr lang="en-US" sz="2000" baseline="0" dirty="0" smtClean="0">
                          <a:solidFill>
                            <a:schemeClr val="bg1"/>
                          </a:solidFill>
                        </a:rPr>
                        <a:t>/Non-Routine Uses </a:t>
                      </a:r>
                      <a:endParaRPr lang="en-US" sz="2000" dirty="0" smtClean="0">
                        <a:solidFill>
                          <a:schemeClr val="bg1"/>
                        </a:solidFill>
                      </a:endParaRPr>
                    </a:p>
                  </a:txBody>
                  <a:tcPr>
                    <a:solidFill>
                      <a:schemeClr val="accent1"/>
                    </a:solidFill>
                  </a:tcPr>
                </a:tc>
                <a:extLst>
                  <a:ext uri="{0D108BD9-81ED-4DB2-BD59-A6C34878D82A}">
                    <a16:rowId xmlns:a16="http://schemas.microsoft.com/office/drawing/2014/main" val="2331049457"/>
                  </a:ext>
                </a:extLst>
              </a:tr>
              <a:tr h="370840">
                <a:tc>
                  <a:txBody>
                    <a:bodyPr/>
                    <a:lstStyle/>
                    <a:p>
                      <a:r>
                        <a:rPr lang="en-US" dirty="0" smtClean="0"/>
                        <a:t>BCG (Tuberculosis)</a:t>
                      </a:r>
                      <a:endParaRPr lang="en-US" dirty="0"/>
                    </a:p>
                  </a:txBody>
                  <a:tcPr/>
                </a:tc>
                <a:tc>
                  <a:txBody>
                    <a:bodyPr/>
                    <a:lstStyle/>
                    <a:p>
                      <a:r>
                        <a:rPr lang="en-US" dirty="0" smtClean="0"/>
                        <a:t>Meningococcal</a:t>
                      </a:r>
                      <a:endParaRPr lang="en-US" dirty="0"/>
                    </a:p>
                  </a:txBody>
                  <a:tcPr/>
                </a:tc>
                <a:extLst>
                  <a:ext uri="{0D108BD9-81ED-4DB2-BD59-A6C34878D82A}">
                    <a16:rowId xmlns:a16="http://schemas.microsoft.com/office/drawing/2014/main" val="1666042317"/>
                  </a:ext>
                </a:extLst>
              </a:tr>
              <a:tr h="370840">
                <a:tc>
                  <a:txBody>
                    <a:bodyPr/>
                    <a:lstStyle/>
                    <a:p>
                      <a:r>
                        <a:rPr lang="en-US" dirty="0" smtClean="0"/>
                        <a:t>Polio (IPV, OPV)</a:t>
                      </a:r>
                      <a:endParaRPr lang="en-US" dirty="0"/>
                    </a:p>
                  </a:txBody>
                  <a:tcPr/>
                </a:tc>
                <a:tc>
                  <a:txBody>
                    <a:bodyPr/>
                    <a:lstStyle/>
                    <a:p>
                      <a:r>
                        <a:rPr lang="en-US" dirty="0" smtClean="0"/>
                        <a:t>Hepatitis</a:t>
                      </a:r>
                      <a:r>
                        <a:rPr lang="en-US" baseline="0" dirty="0" smtClean="0"/>
                        <a:t> A</a:t>
                      </a:r>
                      <a:endParaRPr lang="en-US" dirty="0"/>
                    </a:p>
                  </a:txBody>
                  <a:tcPr/>
                </a:tc>
                <a:extLst>
                  <a:ext uri="{0D108BD9-81ED-4DB2-BD59-A6C34878D82A}">
                    <a16:rowId xmlns:a16="http://schemas.microsoft.com/office/drawing/2014/main" val="371713604"/>
                  </a:ext>
                </a:extLst>
              </a:tr>
              <a:tr h="370840">
                <a:tc>
                  <a:txBody>
                    <a:bodyPr/>
                    <a:lstStyle/>
                    <a:p>
                      <a:r>
                        <a:rPr lang="en-US" dirty="0" smtClean="0"/>
                        <a:t>Diphtheria,</a:t>
                      </a:r>
                      <a:r>
                        <a:rPr lang="en-US" baseline="0" dirty="0" smtClean="0"/>
                        <a:t> Tetanus and Pertussis (DTP)</a:t>
                      </a:r>
                      <a:endParaRPr lang="en-US" dirty="0"/>
                    </a:p>
                  </a:txBody>
                  <a:tcPr/>
                </a:tc>
                <a:tc>
                  <a:txBody>
                    <a:bodyPr/>
                    <a:lstStyle/>
                    <a:p>
                      <a:r>
                        <a:rPr lang="en-US" dirty="0" smtClean="0"/>
                        <a:t>Japanese Encephalitis</a:t>
                      </a:r>
                      <a:endParaRPr lang="en-US" dirty="0"/>
                    </a:p>
                  </a:txBody>
                  <a:tcPr/>
                </a:tc>
                <a:extLst>
                  <a:ext uri="{0D108BD9-81ED-4DB2-BD59-A6C34878D82A}">
                    <a16:rowId xmlns:a16="http://schemas.microsoft.com/office/drawing/2014/main" val="1891544037"/>
                  </a:ext>
                </a:extLst>
              </a:tr>
              <a:tr h="370840">
                <a:tc>
                  <a:txBody>
                    <a:bodyPr/>
                    <a:lstStyle/>
                    <a:p>
                      <a:r>
                        <a:rPr lang="en-US" dirty="0" smtClean="0"/>
                        <a:t>Measles</a:t>
                      </a:r>
                      <a:endParaRPr lang="en-US" dirty="0"/>
                    </a:p>
                  </a:txBody>
                  <a:tcPr/>
                </a:tc>
                <a:tc>
                  <a:txBody>
                    <a:bodyPr/>
                    <a:lstStyle/>
                    <a:p>
                      <a:r>
                        <a:rPr lang="en-US" dirty="0" smtClean="0"/>
                        <a:t>Yellow Fever</a:t>
                      </a:r>
                      <a:endParaRPr lang="en-US" dirty="0"/>
                    </a:p>
                  </a:txBody>
                  <a:tcPr/>
                </a:tc>
                <a:extLst>
                  <a:ext uri="{0D108BD9-81ED-4DB2-BD59-A6C34878D82A}">
                    <a16:rowId xmlns:a16="http://schemas.microsoft.com/office/drawing/2014/main" val="2133783058"/>
                  </a:ext>
                </a:extLst>
              </a:tr>
              <a:tr h="370840">
                <a:tc>
                  <a:txBody>
                    <a:bodyPr/>
                    <a:lstStyle/>
                    <a:p>
                      <a:r>
                        <a:rPr lang="en-US" dirty="0" smtClean="0"/>
                        <a:t>Hepatitis</a:t>
                      </a:r>
                      <a:r>
                        <a:rPr lang="en-US" baseline="0" dirty="0" smtClean="0"/>
                        <a:t> B</a:t>
                      </a:r>
                      <a:endParaRPr lang="en-US" dirty="0"/>
                    </a:p>
                  </a:txBody>
                  <a:tcPr/>
                </a:tc>
                <a:tc>
                  <a:txBody>
                    <a:bodyPr/>
                    <a:lstStyle/>
                    <a:p>
                      <a:r>
                        <a:rPr lang="en-US" dirty="0" smtClean="0"/>
                        <a:t>Mumps</a:t>
                      </a:r>
                      <a:endParaRPr lang="en-US" dirty="0"/>
                    </a:p>
                  </a:txBody>
                  <a:tcPr/>
                </a:tc>
                <a:extLst>
                  <a:ext uri="{0D108BD9-81ED-4DB2-BD59-A6C34878D82A}">
                    <a16:rowId xmlns:a16="http://schemas.microsoft.com/office/drawing/2014/main" val="4049499073"/>
                  </a:ext>
                </a:extLst>
              </a:tr>
              <a:tr h="370840">
                <a:tc>
                  <a:txBody>
                    <a:bodyPr/>
                    <a:lstStyle/>
                    <a:p>
                      <a:r>
                        <a:rPr lang="en-US" dirty="0" err="1" smtClean="0"/>
                        <a:t>Haemophilus</a:t>
                      </a:r>
                      <a:r>
                        <a:rPr lang="en-US" dirty="0" smtClean="0"/>
                        <a:t> </a:t>
                      </a:r>
                      <a:r>
                        <a:rPr lang="en-US" dirty="0" err="1" smtClean="0"/>
                        <a:t>influenzae</a:t>
                      </a:r>
                      <a:r>
                        <a:rPr lang="en-US" dirty="0" smtClean="0"/>
                        <a:t> type B</a:t>
                      </a:r>
                      <a:endParaRPr lang="en-US" dirty="0"/>
                    </a:p>
                  </a:txBody>
                  <a:tcPr/>
                </a:tc>
                <a:tc>
                  <a:txBody>
                    <a:bodyPr/>
                    <a:lstStyle/>
                    <a:p>
                      <a:r>
                        <a:rPr lang="en-US" dirty="0" smtClean="0"/>
                        <a:t>Influenza</a:t>
                      </a:r>
                      <a:endParaRPr lang="en-US" dirty="0"/>
                    </a:p>
                  </a:txBody>
                  <a:tcPr/>
                </a:tc>
                <a:extLst>
                  <a:ext uri="{0D108BD9-81ED-4DB2-BD59-A6C34878D82A}">
                    <a16:rowId xmlns:a16="http://schemas.microsoft.com/office/drawing/2014/main" val="3971188496"/>
                  </a:ext>
                </a:extLst>
              </a:tr>
              <a:tr h="370840">
                <a:tc>
                  <a:txBody>
                    <a:bodyPr/>
                    <a:lstStyle/>
                    <a:p>
                      <a:r>
                        <a:rPr lang="en-US" dirty="0" smtClean="0"/>
                        <a:t>Rubella</a:t>
                      </a:r>
                      <a:endParaRPr lang="en-US" dirty="0"/>
                    </a:p>
                  </a:txBody>
                  <a:tcPr/>
                </a:tc>
                <a:tc>
                  <a:txBody>
                    <a:bodyPr/>
                    <a:lstStyle/>
                    <a:p>
                      <a:r>
                        <a:rPr lang="en-US" dirty="0" smtClean="0"/>
                        <a:t>Varicella</a:t>
                      </a:r>
                      <a:endParaRPr lang="en-US" dirty="0"/>
                    </a:p>
                  </a:txBody>
                  <a:tcPr/>
                </a:tc>
                <a:extLst>
                  <a:ext uri="{0D108BD9-81ED-4DB2-BD59-A6C34878D82A}">
                    <a16:rowId xmlns:a16="http://schemas.microsoft.com/office/drawing/2014/main" val="681766182"/>
                  </a:ext>
                </a:extLst>
              </a:tr>
              <a:tr h="370840">
                <a:tc>
                  <a:txBody>
                    <a:bodyPr/>
                    <a:lstStyle/>
                    <a:p>
                      <a:r>
                        <a:rPr lang="en-US" dirty="0" smtClean="0"/>
                        <a:t>Rotavirus</a:t>
                      </a:r>
                      <a:endParaRPr lang="en-US" dirty="0"/>
                    </a:p>
                  </a:txBody>
                  <a:tcPr/>
                </a:tc>
                <a:tc>
                  <a:txBody>
                    <a:bodyPr/>
                    <a:lstStyle/>
                    <a:p>
                      <a:r>
                        <a:rPr lang="en-US" dirty="0" smtClean="0"/>
                        <a:t>Rabies</a:t>
                      </a:r>
                      <a:endParaRPr lang="en-US" dirty="0"/>
                    </a:p>
                  </a:txBody>
                  <a:tcPr/>
                </a:tc>
                <a:extLst>
                  <a:ext uri="{0D108BD9-81ED-4DB2-BD59-A6C34878D82A}">
                    <a16:rowId xmlns:a16="http://schemas.microsoft.com/office/drawing/2014/main" val="3107106512"/>
                  </a:ext>
                </a:extLst>
              </a:tr>
              <a:tr h="370840">
                <a:tc>
                  <a:txBody>
                    <a:bodyPr/>
                    <a:lstStyle/>
                    <a:p>
                      <a:r>
                        <a:rPr lang="en-US" dirty="0" smtClean="0"/>
                        <a:t>Pneumococcal</a:t>
                      </a:r>
                      <a:endParaRPr lang="en-US" dirty="0"/>
                    </a:p>
                  </a:txBody>
                  <a:tcPr/>
                </a:tc>
                <a:tc>
                  <a:txBody>
                    <a:bodyPr/>
                    <a:lstStyle/>
                    <a:p>
                      <a:r>
                        <a:rPr lang="en-US" dirty="0" smtClean="0"/>
                        <a:t>Dengue</a:t>
                      </a:r>
                      <a:endParaRPr lang="en-US" dirty="0"/>
                    </a:p>
                  </a:txBody>
                  <a:tcPr/>
                </a:tc>
                <a:extLst>
                  <a:ext uri="{0D108BD9-81ED-4DB2-BD59-A6C34878D82A}">
                    <a16:rowId xmlns:a16="http://schemas.microsoft.com/office/drawing/2014/main" val="1093255011"/>
                  </a:ext>
                </a:extLst>
              </a:tr>
              <a:tr h="370840">
                <a:tc>
                  <a:txBody>
                    <a:bodyPr/>
                    <a:lstStyle/>
                    <a:p>
                      <a:r>
                        <a:rPr lang="en-US" dirty="0" smtClean="0"/>
                        <a:t>Human</a:t>
                      </a:r>
                      <a:r>
                        <a:rPr lang="en-US" baseline="0" dirty="0" smtClean="0"/>
                        <a:t> Papillomavirus (HPV)</a:t>
                      </a:r>
                      <a:endParaRPr lang="en-US" dirty="0"/>
                    </a:p>
                  </a:txBody>
                  <a:tcPr/>
                </a:tc>
                <a:tc>
                  <a:txBody>
                    <a:bodyPr/>
                    <a:lstStyle/>
                    <a:p>
                      <a:r>
                        <a:rPr lang="en-US" dirty="0" smtClean="0"/>
                        <a:t>Cholera</a:t>
                      </a:r>
                      <a:endParaRPr lang="en-US" dirty="0"/>
                    </a:p>
                  </a:txBody>
                  <a:tcPr/>
                </a:tc>
                <a:extLst>
                  <a:ext uri="{0D108BD9-81ED-4DB2-BD59-A6C34878D82A}">
                    <a16:rowId xmlns:a16="http://schemas.microsoft.com/office/drawing/2014/main" val="3510775871"/>
                  </a:ext>
                </a:extLst>
              </a:tr>
              <a:tr h="370840">
                <a:tc>
                  <a:txBody>
                    <a:bodyPr/>
                    <a:lstStyle/>
                    <a:p>
                      <a:endParaRPr lang="en-US" dirty="0"/>
                    </a:p>
                  </a:txBody>
                  <a:tcPr/>
                </a:tc>
                <a:tc>
                  <a:txBody>
                    <a:bodyPr/>
                    <a:lstStyle/>
                    <a:p>
                      <a:r>
                        <a:rPr lang="en-US" dirty="0" smtClean="0"/>
                        <a:t>Smallpox</a:t>
                      </a:r>
                      <a:endParaRPr lang="en-US" dirty="0"/>
                    </a:p>
                  </a:txBody>
                  <a:tcPr/>
                </a:tc>
                <a:extLst>
                  <a:ext uri="{0D108BD9-81ED-4DB2-BD59-A6C34878D82A}">
                    <a16:rowId xmlns:a16="http://schemas.microsoft.com/office/drawing/2014/main" val="1073436699"/>
                  </a:ext>
                </a:extLst>
              </a:tr>
              <a:tr h="370840">
                <a:tc>
                  <a:txBody>
                    <a:bodyPr/>
                    <a:lstStyle/>
                    <a:p>
                      <a:endParaRPr lang="en-US" dirty="0"/>
                    </a:p>
                  </a:txBody>
                  <a:tcPr/>
                </a:tc>
                <a:tc>
                  <a:txBody>
                    <a:bodyPr/>
                    <a:lstStyle/>
                    <a:p>
                      <a:r>
                        <a:rPr lang="en-US" dirty="0" smtClean="0"/>
                        <a:t>Typhoid conjugate</a:t>
                      </a:r>
                      <a:endParaRPr lang="en-US" dirty="0"/>
                    </a:p>
                  </a:txBody>
                  <a:tcPr/>
                </a:tc>
                <a:extLst>
                  <a:ext uri="{0D108BD9-81ED-4DB2-BD59-A6C34878D82A}">
                    <a16:rowId xmlns:a16="http://schemas.microsoft.com/office/drawing/2014/main" val="1869908252"/>
                  </a:ext>
                </a:extLst>
              </a:tr>
            </a:tbl>
          </a:graphicData>
        </a:graphic>
      </p:graphicFrame>
    </p:spTree>
    <p:extLst>
      <p:ext uri="{BB962C8B-B14F-4D97-AF65-F5344CB8AC3E}">
        <p14:creationId xmlns:p14="http://schemas.microsoft.com/office/powerpoint/2010/main" val="30172347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0070C0"/>
                </a:solidFill>
                <a:latin typeface="+mn-lt"/>
              </a:rPr>
              <a:t>Overview of Global </a:t>
            </a:r>
            <a:r>
              <a:rPr lang="en-US" sz="4000" b="1" dirty="0" smtClean="0">
                <a:solidFill>
                  <a:srgbClr val="0070C0"/>
                </a:solidFill>
                <a:latin typeface="+mn-lt"/>
              </a:rPr>
              <a:t>Strategies for </a:t>
            </a:r>
            <a:r>
              <a:rPr lang="en-US" sz="4000" b="1" dirty="0" smtClean="0">
                <a:solidFill>
                  <a:srgbClr val="0070C0"/>
                </a:solidFill>
                <a:latin typeface="+mn-lt"/>
              </a:rPr>
              <a:t>VPDs</a:t>
            </a:r>
            <a:endParaRPr lang="en-US" sz="4000" b="1" dirty="0">
              <a:solidFill>
                <a:srgbClr val="0070C0"/>
              </a:solidFill>
              <a:latin typeface="+mn-lt"/>
            </a:endParaRPr>
          </a:p>
        </p:txBody>
      </p:sp>
      <p:sp>
        <p:nvSpPr>
          <p:cNvPr id="3" name="Content Placeholder 2"/>
          <p:cNvSpPr>
            <a:spLocks noGrp="1"/>
          </p:cNvSpPr>
          <p:nvPr>
            <p:ph idx="1"/>
          </p:nvPr>
        </p:nvSpPr>
        <p:spPr>
          <a:xfrm>
            <a:off x="838200" y="1512269"/>
            <a:ext cx="10515600" cy="5011195"/>
          </a:xfrm>
        </p:spPr>
        <p:txBody>
          <a:bodyPr>
            <a:normAutofit fontScale="77500" lnSpcReduction="20000"/>
          </a:bodyPr>
          <a:lstStyle/>
          <a:p>
            <a:pPr marL="234950" indent="-234950">
              <a:buClr>
                <a:schemeClr val="tx1"/>
              </a:buClr>
            </a:pPr>
            <a:r>
              <a:rPr lang="en-US" b="1" u="sng" dirty="0">
                <a:solidFill>
                  <a:srgbClr val="0070C0"/>
                </a:solidFill>
              </a:rPr>
              <a:t>Control</a:t>
            </a:r>
            <a:r>
              <a:rPr lang="en-US" b="1" dirty="0">
                <a:solidFill>
                  <a:srgbClr val="0070C0"/>
                </a:solidFill>
              </a:rPr>
              <a:t>: </a:t>
            </a:r>
            <a:r>
              <a:rPr lang="en-US" dirty="0" smtClean="0"/>
              <a:t>The </a:t>
            </a:r>
            <a:r>
              <a:rPr lang="en-US" dirty="0"/>
              <a:t>reduction of disease incidence, prevalence, morbidity or mortality to a </a:t>
            </a:r>
            <a:r>
              <a:rPr lang="en-US" dirty="0" smtClean="0"/>
              <a:t> locally acceptable </a:t>
            </a:r>
            <a:r>
              <a:rPr lang="en-US" dirty="0"/>
              <a:t>level as a result of deliberate efforts; continued intervention measures are required to maintain the </a:t>
            </a:r>
            <a:r>
              <a:rPr lang="en-US" dirty="0" smtClean="0"/>
              <a:t>reduction </a:t>
            </a:r>
          </a:p>
          <a:p>
            <a:pPr lvl="1">
              <a:buClr>
                <a:schemeClr val="tx1"/>
              </a:buClr>
              <a:buFont typeface="Courier New" panose="02070309020205020404" pitchFamily="49" charset="0"/>
              <a:buChar char="o"/>
            </a:pPr>
            <a:r>
              <a:rPr lang="en-US" dirty="0" smtClean="0"/>
              <a:t>Example</a:t>
            </a:r>
            <a:r>
              <a:rPr lang="en-US" dirty="0"/>
              <a:t>: </a:t>
            </a:r>
            <a:r>
              <a:rPr lang="en-US" dirty="0" smtClean="0"/>
              <a:t>diarrheal diseases</a:t>
            </a:r>
            <a:endParaRPr lang="en-US" dirty="0"/>
          </a:p>
          <a:p>
            <a:pPr>
              <a:buClr>
                <a:schemeClr val="tx1"/>
              </a:buClr>
            </a:pPr>
            <a:r>
              <a:rPr lang="en-US" b="1" u="sng" dirty="0">
                <a:solidFill>
                  <a:srgbClr val="0070C0"/>
                </a:solidFill>
              </a:rPr>
              <a:t>Elimination of disease</a:t>
            </a:r>
            <a:r>
              <a:rPr lang="en-US" b="1" dirty="0">
                <a:solidFill>
                  <a:srgbClr val="0070C0"/>
                </a:solidFill>
              </a:rPr>
              <a:t>: </a:t>
            </a:r>
            <a:r>
              <a:rPr lang="en-US" dirty="0"/>
              <a:t>Reduction to zero of the incidence of a specified disease in a defined geographical area as a result of deliberate efforts; continued intervention measures are </a:t>
            </a:r>
            <a:r>
              <a:rPr lang="en-US" dirty="0" smtClean="0"/>
              <a:t>required</a:t>
            </a:r>
          </a:p>
          <a:p>
            <a:pPr lvl="1">
              <a:buClr>
                <a:schemeClr val="tx1"/>
              </a:buClr>
              <a:buFont typeface="Courier New" panose="02070309020205020404" pitchFamily="49" charset="0"/>
              <a:buChar char="o"/>
            </a:pPr>
            <a:r>
              <a:rPr lang="en-US" dirty="0" smtClean="0"/>
              <a:t>Example</a:t>
            </a:r>
            <a:r>
              <a:rPr lang="en-US" dirty="0"/>
              <a:t>: neonatal </a:t>
            </a:r>
            <a:r>
              <a:rPr lang="en-US" dirty="0" smtClean="0"/>
              <a:t>tetanus</a:t>
            </a:r>
            <a:endParaRPr lang="en-US" dirty="0"/>
          </a:p>
          <a:p>
            <a:pPr>
              <a:buClr>
                <a:schemeClr val="tx1"/>
              </a:buClr>
            </a:pPr>
            <a:r>
              <a:rPr lang="en-US" b="1" u="sng" dirty="0">
                <a:solidFill>
                  <a:srgbClr val="0070C0"/>
                </a:solidFill>
              </a:rPr>
              <a:t>Elimination of infections</a:t>
            </a:r>
            <a:r>
              <a:rPr lang="en-US" b="1" dirty="0">
                <a:solidFill>
                  <a:srgbClr val="0070C0"/>
                </a:solidFill>
              </a:rPr>
              <a:t>: </a:t>
            </a:r>
            <a:r>
              <a:rPr lang="en-US" dirty="0"/>
              <a:t>Reduction to zero of the incidence of infection caused by a specific agent in a defined geographical area as a result of deliberate efforts; continued measures to prevent re-establishment of transmission are </a:t>
            </a:r>
            <a:r>
              <a:rPr lang="en-US" dirty="0" smtClean="0"/>
              <a:t>required </a:t>
            </a:r>
          </a:p>
          <a:p>
            <a:pPr lvl="1">
              <a:buClr>
                <a:schemeClr val="tx1"/>
              </a:buClr>
              <a:buFont typeface="Courier New" panose="02070309020205020404" pitchFamily="49" charset="0"/>
              <a:buChar char="o"/>
            </a:pPr>
            <a:r>
              <a:rPr lang="en-US" dirty="0" smtClean="0"/>
              <a:t>Example</a:t>
            </a:r>
            <a:r>
              <a:rPr lang="en-US" dirty="0"/>
              <a:t>: measles, </a:t>
            </a:r>
            <a:r>
              <a:rPr lang="en-US" dirty="0" smtClean="0"/>
              <a:t>poliomyelitis</a:t>
            </a:r>
            <a:endParaRPr lang="en-US" dirty="0"/>
          </a:p>
          <a:p>
            <a:pPr>
              <a:buClr>
                <a:schemeClr val="tx1"/>
              </a:buClr>
            </a:pPr>
            <a:r>
              <a:rPr lang="en-US" b="1" u="sng" dirty="0">
                <a:solidFill>
                  <a:srgbClr val="0070C0"/>
                </a:solidFill>
              </a:rPr>
              <a:t>Eradication</a:t>
            </a:r>
            <a:r>
              <a:rPr lang="en-US" b="1" dirty="0">
                <a:solidFill>
                  <a:srgbClr val="0070C0"/>
                </a:solidFill>
              </a:rPr>
              <a:t>: </a:t>
            </a:r>
            <a:r>
              <a:rPr lang="en-US" dirty="0"/>
              <a:t>Permanent reduction to zero of the worldwide incidence of infection caused by a specific agent as a result of deliberate efforts; intervention measures are no longer </a:t>
            </a:r>
            <a:r>
              <a:rPr lang="en-US" dirty="0" smtClean="0"/>
              <a:t>needed </a:t>
            </a:r>
          </a:p>
          <a:p>
            <a:pPr lvl="1">
              <a:buClr>
                <a:schemeClr val="tx1"/>
              </a:buClr>
              <a:buFont typeface="Courier New" panose="02070309020205020404" pitchFamily="49" charset="0"/>
              <a:buChar char="o"/>
            </a:pPr>
            <a:r>
              <a:rPr lang="en-US" dirty="0" smtClean="0"/>
              <a:t>Example</a:t>
            </a:r>
            <a:r>
              <a:rPr lang="en-US" dirty="0"/>
              <a:t>: </a:t>
            </a:r>
            <a:r>
              <a:rPr lang="en-US" dirty="0" smtClean="0"/>
              <a:t>smallpox</a:t>
            </a:r>
            <a:endParaRPr lang="en-US" dirty="0"/>
          </a:p>
          <a:p>
            <a:pPr>
              <a:buClr>
                <a:schemeClr val="tx1"/>
              </a:buClr>
            </a:pPr>
            <a:r>
              <a:rPr lang="en-US" b="1" u="sng" dirty="0">
                <a:solidFill>
                  <a:srgbClr val="0070C0"/>
                </a:solidFill>
              </a:rPr>
              <a:t>Extinction</a:t>
            </a:r>
            <a:r>
              <a:rPr lang="en-US" b="1" dirty="0">
                <a:solidFill>
                  <a:srgbClr val="0070C0"/>
                </a:solidFill>
              </a:rPr>
              <a:t>: </a:t>
            </a:r>
            <a:r>
              <a:rPr lang="en-US" dirty="0"/>
              <a:t>The specific infectious agent no longer exists in nature or in the </a:t>
            </a:r>
            <a:r>
              <a:rPr lang="en-US" dirty="0" smtClean="0"/>
              <a:t>laboratory </a:t>
            </a:r>
          </a:p>
          <a:p>
            <a:pPr lvl="1">
              <a:buClr>
                <a:schemeClr val="tx1"/>
              </a:buClr>
              <a:buFont typeface="Courier New" panose="02070309020205020404" pitchFamily="49" charset="0"/>
              <a:buChar char="o"/>
            </a:pPr>
            <a:r>
              <a:rPr lang="en-US" dirty="0" smtClean="0"/>
              <a:t>Example</a:t>
            </a:r>
            <a:r>
              <a:rPr lang="en-US" dirty="0"/>
              <a:t>: </a:t>
            </a:r>
            <a:r>
              <a:rPr lang="en-US" dirty="0" smtClean="0"/>
              <a:t>none</a:t>
            </a:r>
            <a:endParaRPr lang="en-US" dirty="0"/>
          </a:p>
        </p:txBody>
      </p:sp>
    </p:spTree>
    <p:extLst>
      <p:ext uri="{BB962C8B-B14F-4D97-AF65-F5344CB8AC3E}">
        <p14:creationId xmlns:p14="http://schemas.microsoft.com/office/powerpoint/2010/main" val="10890577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0070C0"/>
                </a:solidFill>
                <a:latin typeface="+mn-lt"/>
              </a:rPr>
              <a:t>Success </a:t>
            </a:r>
            <a:r>
              <a:rPr lang="en-US" sz="4000" b="1" dirty="0" smtClean="0">
                <a:solidFill>
                  <a:srgbClr val="0070C0"/>
                </a:solidFill>
                <a:latin typeface="+mn-lt"/>
              </a:rPr>
              <a:t>Story </a:t>
            </a:r>
            <a:r>
              <a:rPr lang="en-US" sz="4000" b="1" dirty="0" smtClean="0">
                <a:solidFill>
                  <a:srgbClr val="0070C0"/>
                </a:solidFill>
                <a:latin typeface="+mn-lt"/>
              </a:rPr>
              <a:t>in Global VPD Control </a:t>
            </a:r>
            <a:endParaRPr lang="en-US" sz="4000" b="1" dirty="0">
              <a:solidFill>
                <a:srgbClr val="0070C0"/>
              </a:solidFill>
              <a:latin typeface="+mn-lt"/>
            </a:endParaRPr>
          </a:p>
        </p:txBody>
      </p:sp>
      <p:sp>
        <p:nvSpPr>
          <p:cNvPr id="3" name="Content Placeholder 2"/>
          <p:cNvSpPr>
            <a:spLocks noGrp="1"/>
          </p:cNvSpPr>
          <p:nvPr>
            <p:ph idx="1"/>
          </p:nvPr>
        </p:nvSpPr>
        <p:spPr>
          <a:xfrm>
            <a:off x="715108" y="1690688"/>
            <a:ext cx="10515600" cy="4564024"/>
          </a:xfrm>
        </p:spPr>
        <p:txBody>
          <a:bodyPr/>
          <a:lstStyle/>
          <a:p>
            <a:r>
              <a:rPr lang="en-US" dirty="0" smtClean="0"/>
              <a:t>Smallpox – first global action against VPDs</a:t>
            </a:r>
          </a:p>
          <a:p>
            <a:pPr lvl="1">
              <a:buFont typeface="Courier New" panose="02070309020205020404" pitchFamily="49" charset="0"/>
              <a:buChar char="o"/>
            </a:pPr>
            <a:r>
              <a:rPr lang="en-US" dirty="0" smtClean="0"/>
              <a:t>Global Smallpox Eradication Program led by WHO began in 1966</a:t>
            </a:r>
          </a:p>
          <a:p>
            <a:pPr lvl="1">
              <a:buFont typeface="Courier New" panose="02070309020205020404" pitchFamily="49" charset="0"/>
              <a:buChar char="o"/>
            </a:pPr>
            <a:r>
              <a:rPr lang="en-US" dirty="0" smtClean="0"/>
              <a:t>Last natural case in 1977</a:t>
            </a:r>
          </a:p>
          <a:p>
            <a:pPr lvl="1">
              <a:buFont typeface="Courier New" panose="02070309020205020404" pitchFamily="49" charset="0"/>
              <a:buChar char="o"/>
            </a:pPr>
            <a:r>
              <a:rPr lang="en-US" dirty="0" smtClean="0"/>
              <a:t>Declared eradicated in 1980</a:t>
            </a:r>
          </a:p>
          <a:p>
            <a:pPr lvl="1">
              <a:buFont typeface="Courier New" panose="02070309020205020404" pitchFamily="49" charset="0"/>
              <a:buChar char="o"/>
            </a:pPr>
            <a:r>
              <a:rPr lang="en-US" dirty="0" smtClean="0"/>
              <a:t>One of public health’s greatest historical gains </a:t>
            </a:r>
          </a:p>
          <a:p>
            <a:pPr marL="457200" lvl="1" indent="0">
              <a:buNone/>
            </a:pPr>
            <a:endParaRPr lang="en-US" dirty="0" smtClean="0"/>
          </a:p>
        </p:txBody>
      </p:sp>
      <p:pic>
        <p:nvPicPr>
          <p:cNvPr id="4" name="Picture 3"/>
          <p:cNvPicPr>
            <a:picLocks noChangeAspect="1"/>
          </p:cNvPicPr>
          <p:nvPr/>
        </p:nvPicPr>
        <p:blipFill>
          <a:blip r:embed="rId3"/>
          <a:stretch>
            <a:fillRect/>
          </a:stretch>
        </p:blipFill>
        <p:spPr>
          <a:xfrm>
            <a:off x="9693697" y="1690688"/>
            <a:ext cx="2032606" cy="2916619"/>
          </a:xfrm>
          <a:prstGeom prst="rect">
            <a:avLst/>
          </a:prstGeom>
        </p:spPr>
      </p:pic>
    </p:spTree>
    <p:extLst>
      <p:ext uri="{BB962C8B-B14F-4D97-AF65-F5344CB8AC3E}">
        <p14:creationId xmlns:p14="http://schemas.microsoft.com/office/powerpoint/2010/main" val="38247960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838200" y="365126"/>
            <a:ext cx="10515600" cy="869786"/>
          </a:xfrm>
        </p:spPr>
        <p:txBody>
          <a:bodyPr>
            <a:normAutofit/>
          </a:bodyPr>
          <a:lstStyle/>
          <a:p>
            <a:pPr algn="ctr"/>
            <a:r>
              <a:rPr lang="en-US" altLang="en-US" sz="4000" b="1" dirty="0">
                <a:solidFill>
                  <a:srgbClr val="0070C0"/>
                </a:solidFill>
                <a:latin typeface="+mn-lt"/>
              </a:rPr>
              <a:t>Overview</a:t>
            </a:r>
          </a:p>
        </p:txBody>
      </p:sp>
      <p:sp>
        <p:nvSpPr>
          <p:cNvPr id="6147" name="Content Placeholder 4"/>
          <p:cNvSpPr>
            <a:spLocks noGrp="1"/>
          </p:cNvSpPr>
          <p:nvPr>
            <p:ph idx="1"/>
          </p:nvPr>
        </p:nvSpPr>
        <p:spPr>
          <a:xfrm>
            <a:off x="612648" y="1600200"/>
            <a:ext cx="10945368" cy="4800600"/>
          </a:xfrm>
        </p:spPr>
        <p:txBody>
          <a:bodyPr>
            <a:normAutofit/>
          </a:bodyPr>
          <a:lstStyle/>
          <a:p>
            <a:r>
              <a:rPr lang="en-US" altLang="en-US" sz="3200" dirty="0" smtClean="0"/>
              <a:t>Part 1</a:t>
            </a:r>
          </a:p>
          <a:p>
            <a:pPr lvl="1"/>
            <a:r>
              <a:rPr lang="en-US" altLang="en-US" sz="2800" dirty="0" smtClean="0"/>
              <a:t>Vaccine Preventable Diseases (VPDs)</a:t>
            </a:r>
          </a:p>
          <a:p>
            <a:pPr lvl="1"/>
            <a:r>
              <a:rPr lang="en-US" altLang="en-US" sz="2800" dirty="0" smtClean="0"/>
              <a:t>Global importance</a:t>
            </a:r>
          </a:p>
          <a:p>
            <a:pPr lvl="1"/>
            <a:r>
              <a:rPr lang="en-US" altLang="en-US" sz="2800" dirty="0" smtClean="0"/>
              <a:t>Surveillance </a:t>
            </a:r>
          </a:p>
          <a:p>
            <a:pPr lvl="1"/>
            <a:r>
              <a:rPr lang="en-US" altLang="en-US" sz="2800" dirty="0" smtClean="0"/>
              <a:t>Disease burden</a:t>
            </a:r>
          </a:p>
          <a:p>
            <a:pPr lvl="1"/>
            <a:r>
              <a:rPr lang="en-US" altLang="en-US" sz="2800" dirty="0" smtClean="0"/>
              <a:t>Prevention </a:t>
            </a:r>
          </a:p>
          <a:p>
            <a:pPr lvl="1"/>
            <a:r>
              <a:rPr lang="en-US" altLang="en-US" sz="2800" dirty="0" smtClean="0"/>
              <a:t>Vaccine impact</a:t>
            </a:r>
          </a:p>
          <a:p>
            <a:r>
              <a:rPr lang="en-US" altLang="en-US" sz="3200" dirty="0" smtClean="0"/>
              <a:t>Part 2</a:t>
            </a:r>
          </a:p>
          <a:p>
            <a:pPr lvl="1"/>
            <a:r>
              <a:rPr lang="en-US" altLang="en-US" sz="2800" dirty="0" smtClean="0"/>
              <a:t>VPD </a:t>
            </a:r>
            <a:r>
              <a:rPr lang="en-US" altLang="en-US" sz="2800" dirty="0" smtClean="0"/>
              <a:t>Activity –</a:t>
            </a:r>
            <a:r>
              <a:rPr lang="en-US" altLang="en-US" sz="3200" dirty="0" smtClean="0"/>
              <a:t> </a:t>
            </a:r>
            <a:r>
              <a:rPr lang="en-US" altLang="en-US" sz="2800" dirty="0" smtClean="0"/>
              <a:t>Review </a:t>
            </a:r>
            <a:r>
              <a:rPr lang="en-US" altLang="en-US" sz="2800" dirty="0" smtClean="0"/>
              <a:t>of individual VPDs</a:t>
            </a:r>
          </a:p>
          <a:p>
            <a:pPr marL="457200" lvl="1" indent="0">
              <a:buNone/>
            </a:pPr>
            <a:endParaRPr lang="en-US" altLang="en-US" sz="2800" dirty="0" smtClean="0"/>
          </a:p>
          <a:p>
            <a:endParaRPr lang="en-US" altLang="en-US" sz="2800" dirty="0" smtClean="0"/>
          </a:p>
          <a:p>
            <a:pPr marL="457200" lvl="1" indent="0">
              <a:buNone/>
            </a:pPr>
            <a:endParaRPr lang="en-US" altLang="en-US" sz="2800" dirty="0"/>
          </a:p>
          <a:p>
            <a:pPr lvl="1"/>
            <a:endParaRPr lang="en-US" altLang="en-US" sz="2800" dirty="0" smtClean="0"/>
          </a:p>
          <a:p>
            <a:endParaRPr lang="en-US" altLang="en-US" sz="3200" dirty="0" smtClean="0"/>
          </a:p>
          <a:p>
            <a:endParaRPr lang="en-US" altLang="en-US" sz="3200" dirty="0" smtClean="0"/>
          </a:p>
          <a:p>
            <a:endParaRPr lang="en-US" altLang="en-US" sz="3200" dirty="0" smtClean="0"/>
          </a:p>
        </p:txBody>
      </p:sp>
    </p:spTree>
    <p:extLst>
      <p:ext uri="{BB962C8B-B14F-4D97-AF65-F5344CB8AC3E}">
        <p14:creationId xmlns:p14="http://schemas.microsoft.com/office/powerpoint/2010/main" val="2123941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0070C0"/>
                </a:solidFill>
                <a:latin typeface="+mn-lt"/>
              </a:rPr>
              <a:t>Global Strategies for </a:t>
            </a:r>
            <a:r>
              <a:rPr lang="en-US" sz="4000" b="1" dirty="0">
                <a:solidFill>
                  <a:srgbClr val="0070C0"/>
                </a:solidFill>
                <a:latin typeface="+mn-lt"/>
              </a:rPr>
              <a:t>Prevention of </a:t>
            </a:r>
            <a:r>
              <a:rPr lang="en-US" sz="4000" b="1" dirty="0" smtClean="0">
                <a:solidFill>
                  <a:srgbClr val="0070C0"/>
                </a:solidFill>
                <a:latin typeface="+mn-lt"/>
              </a:rPr>
              <a:t>VPDs</a:t>
            </a:r>
            <a:endParaRPr lang="en-US" sz="4000" b="1" dirty="0">
              <a:solidFill>
                <a:srgbClr val="0070C0"/>
              </a:solidFill>
              <a:latin typeface="+mn-lt"/>
            </a:endParaRPr>
          </a:p>
        </p:txBody>
      </p:sp>
      <p:sp>
        <p:nvSpPr>
          <p:cNvPr id="3" name="Content Placeholder 2"/>
          <p:cNvSpPr>
            <a:spLocks noGrp="1"/>
          </p:cNvSpPr>
          <p:nvPr>
            <p:ph idx="1"/>
          </p:nvPr>
        </p:nvSpPr>
        <p:spPr>
          <a:xfrm>
            <a:off x="838200" y="1565764"/>
            <a:ext cx="5400040" cy="5099196"/>
          </a:xfrm>
        </p:spPr>
        <p:txBody>
          <a:bodyPr>
            <a:normAutofit/>
          </a:bodyPr>
          <a:lstStyle/>
          <a:p>
            <a:r>
              <a:rPr lang="en-US" dirty="0" smtClean="0"/>
              <a:t>Global Vaccine Action Plan (GVAP)</a:t>
            </a:r>
          </a:p>
          <a:p>
            <a:pPr lvl="1">
              <a:buFont typeface="Courier New" panose="02070309020205020404" pitchFamily="49" charset="0"/>
              <a:buChar char="o"/>
            </a:pPr>
            <a:r>
              <a:rPr lang="en-US" dirty="0" smtClean="0"/>
              <a:t>Goals for 2011-2020 </a:t>
            </a:r>
          </a:p>
          <a:p>
            <a:pPr lvl="1">
              <a:buFont typeface="Courier New" panose="02070309020205020404" pitchFamily="49" charset="0"/>
              <a:buChar char="o"/>
            </a:pPr>
            <a:endParaRPr lang="en-US" dirty="0"/>
          </a:p>
          <a:p>
            <a:pPr lvl="1">
              <a:buFont typeface="Courier New" panose="02070309020205020404" pitchFamily="49" charset="0"/>
              <a:buChar char="o"/>
            </a:pPr>
            <a:endParaRPr lang="en-US" dirty="0" smtClean="0"/>
          </a:p>
          <a:p>
            <a:pPr lvl="1">
              <a:buFont typeface="Courier New" panose="02070309020205020404" pitchFamily="49" charset="0"/>
              <a:buChar char="o"/>
            </a:pPr>
            <a:endParaRPr lang="en-US" dirty="0"/>
          </a:p>
          <a:p>
            <a:pPr lvl="1">
              <a:buFont typeface="Courier New" panose="02070309020205020404" pitchFamily="49" charset="0"/>
              <a:buChar char="o"/>
            </a:pPr>
            <a:endParaRPr lang="en-US" dirty="0" smtClean="0"/>
          </a:p>
          <a:p>
            <a:pPr lvl="1">
              <a:buFont typeface="Courier New" panose="02070309020205020404" pitchFamily="49" charset="0"/>
              <a:buChar char="o"/>
            </a:pPr>
            <a:endParaRPr lang="en-US" dirty="0"/>
          </a:p>
          <a:p>
            <a:pPr lvl="1">
              <a:buFont typeface="Courier New" panose="02070309020205020404" pitchFamily="49" charset="0"/>
              <a:buChar char="o"/>
            </a:pPr>
            <a:endParaRPr lang="en-US" dirty="0" smtClean="0"/>
          </a:p>
          <a:p>
            <a:pPr lvl="1">
              <a:buFont typeface="Courier New" panose="02070309020205020404" pitchFamily="49" charset="0"/>
              <a:buChar char="o"/>
            </a:pPr>
            <a:endParaRPr lang="en-US" dirty="0"/>
          </a:p>
          <a:p>
            <a:pPr lvl="1">
              <a:buFont typeface="Courier New" panose="02070309020205020404" pitchFamily="49" charset="0"/>
              <a:buChar char="o"/>
            </a:pPr>
            <a:endParaRPr lang="en-US" dirty="0" smtClean="0"/>
          </a:p>
        </p:txBody>
      </p:sp>
      <p:sp>
        <p:nvSpPr>
          <p:cNvPr id="4" name="Content Placeholder 3"/>
          <p:cNvSpPr txBox="1">
            <a:spLocks/>
          </p:cNvSpPr>
          <p:nvPr/>
        </p:nvSpPr>
        <p:spPr>
          <a:xfrm>
            <a:off x="1899920" y="2444042"/>
            <a:ext cx="4998720" cy="33426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168" indent="-514168">
              <a:buFont typeface="+mj-lt"/>
              <a:buAutoNum type="arabicPeriod"/>
            </a:pPr>
            <a:r>
              <a:rPr lang="en-US" sz="2000" dirty="0" smtClean="0"/>
              <a:t>Achieve a world free of poliomyelitis</a:t>
            </a:r>
          </a:p>
          <a:p>
            <a:pPr marL="514168" indent="-514168">
              <a:buFont typeface="+mj-lt"/>
              <a:buAutoNum type="arabicPeriod"/>
            </a:pPr>
            <a:r>
              <a:rPr lang="en-US" sz="2000" dirty="0"/>
              <a:t>Meet global and regional elimination targets</a:t>
            </a:r>
          </a:p>
          <a:p>
            <a:pPr marL="514168" indent="-514168">
              <a:buFont typeface="+mj-lt"/>
              <a:buAutoNum type="arabicPeriod"/>
            </a:pPr>
            <a:r>
              <a:rPr lang="en-US" sz="2000" dirty="0" smtClean="0"/>
              <a:t>Meet vaccination coverage targets in every region, country and community</a:t>
            </a:r>
          </a:p>
          <a:p>
            <a:pPr marL="514168" indent="-514168">
              <a:buFont typeface="+mj-lt"/>
              <a:buAutoNum type="arabicPeriod"/>
            </a:pPr>
            <a:r>
              <a:rPr lang="en-US" sz="2000" dirty="0"/>
              <a:t>Develop and introduce new and improved vaccines and technologies</a:t>
            </a:r>
          </a:p>
          <a:p>
            <a:pPr marL="514168" indent="-514168">
              <a:buFont typeface="+mj-lt"/>
              <a:buAutoNum type="arabicPeriod"/>
            </a:pPr>
            <a:r>
              <a:rPr lang="en-US" sz="2000" dirty="0" smtClean="0"/>
              <a:t>Exceed the MDG4 target for reducing child mortality</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70995" y="1570827"/>
            <a:ext cx="4106781" cy="48401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429962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77742"/>
          </a:xfrm>
        </p:spPr>
        <p:txBody>
          <a:bodyPr>
            <a:normAutofit fontScale="90000"/>
          </a:bodyPr>
          <a:lstStyle/>
          <a:p>
            <a:pPr algn="ctr"/>
            <a:r>
              <a:rPr lang="en-US" b="1" dirty="0">
                <a:solidFill>
                  <a:srgbClr val="0070C0"/>
                </a:solidFill>
                <a:latin typeface="+mn-lt"/>
              </a:rPr>
              <a:t>Global Strategies for Prevention of </a:t>
            </a:r>
            <a:r>
              <a:rPr lang="en-US" b="1" dirty="0" smtClean="0">
                <a:solidFill>
                  <a:srgbClr val="0070C0"/>
                </a:solidFill>
                <a:latin typeface="+mn-lt"/>
              </a:rPr>
              <a:t>VPDs (cont.)</a:t>
            </a:r>
            <a:endParaRPr lang="en-US" dirty="0">
              <a:latin typeface="+mn-lt"/>
            </a:endParaRPr>
          </a:p>
        </p:txBody>
      </p:sp>
      <p:sp>
        <p:nvSpPr>
          <p:cNvPr id="3" name="Content Placeholder 2"/>
          <p:cNvSpPr>
            <a:spLocks noGrp="1"/>
          </p:cNvSpPr>
          <p:nvPr>
            <p:ph idx="1"/>
          </p:nvPr>
        </p:nvSpPr>
        <p:spPr>
          <a:xfrm>
            <a:off x="595829" y="1553369"/>
            <a:ext cx="6663592" cy="4351338"/>
          </a:xfrm>
        </p:spPr>
        <p:txBody>
          <a:bodyPr>
            <a:normAutofit fontScale="85000" lnSpcReduction="20000"/>
          </a:bodyPr>
          <a:lstStyle/>
          <a:p>
            <a:r>
              <a:rPr lang="en-US" dirty="0"/>
              <a:t>Global Action Plan for Prevention and Control of Pneumonia and </a:t>
            </a:r>
            <a:r>
              <a:rPr lang="en-US" dirty="0" smtClean="0"/>
              <a:t>Diarrhea</a:t>
            </a:r>
          </a:p>
          <a:p>
            <a:r>
              <a:rPr lang="en-US" dirty="0" smtClean="0"/>
              <a:t>Measles and Rubella Initiative</a:t>
            </a:r>
          </a:p>
          <a:p>
            <a:r>
              <a:rPr lang="en-US" dirty="0" smtClean="0"/>
              <a:t>Polio Eradication Initiative</a:t>
            </a:r>
          </a:p>
          <a:p>
            <a:r>
              <a:rPr lang="en-US" dirty="0" smtClean="0"/>
              <a:t>Global Health Sector Strategy on Viral Hepatitis</a:t>
            </a:r>
          </a:p>
          <a:p>
            <a:r>
              <a:rPr lang="en-US" dirty="0" smtClean="0"/>
              <a:t>Maternal and Neonatal Tetanus Elimination Initiative</a:t>
            </a:r>
          </a:p>
          <a:p>
            <a:r>
              <a:rPr lang="en-US" dirty="0" smtClean="0"/>
              <a:t>End TB Strategy</a:t>
            </a:r>
          </a:p>
          <a:p>
            <a:r>
              <a:rPr lang="en-US" dirty="0" smtClean="0"/>
              <a:t>Eliminating Yellow Fever Epidemics</a:t>
            </a:r>
          </a:p>
          <a:p>
            <a:r>
              <a:rPr lang="en-US" dirty="0" smtClean="0"/>
              <a:t>Defeating Meningitis by 2030 Initiative</a:t>
            </a:r>
          </a:p>
          <a:p>
            <a:r>
              <a:rPr lang="en-US" dirty="0" smtClean="0"/>
              <a:t>Ending Cholera </a:t>
            </a:r>
          </a:p>
          <a:p>
            <a:pPr marL="0" indent="0">
              <a:buNone/>
            </a:pPr>
            <a:r>
              <a:rPr lang="en-US" dirty="0" smtClean="0"/>
              <a:t>…and more</a:t>
            </a:r>
            <a:endParaRPr lang="en-US" dirty="0"/>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6375" b="26375"/>
          <a:stretch/>
        </p:blipFill>
        <p:spPr>
          <a:xfrm>
            <a:off x="9619214" y="1583685"/>
            <a:ext cx="2311111" cy="151527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9562" r="6818"/>
          <a:stretch/>
        </p:blipFill>
        <p:spPr>
          <a:xfrm>
            <a:off x="7619993" y="3264566"/>
            <a:ext cx="3819603" cy="1434347"/>
          </a:xfrm>
          <a:prstGeom prst="rect">
            <a:avLst/>
          </a:prstGeom>
        </p:spPr>
      </p:pic>
      <p:pic>
        <p:nvPicPr>
          <p:cNvPr id="6" name="Picture 5"/>
          <p:cNvPicPr>
            <a:picLocks noChangeAspect="1"/>
          </p:cNvPicPr>
          <p:nvPr/>
        </p:nvPicPr>
        <p:blipFill>
          <a:blip r:embed="rId5"/>
          <a:stretch>
            <a:fillRect/>
          </a:stretch>
        </p:blipFill>
        <p:spPr>
          <a:xfrm>
            <a:off x="9714433" y="4835778"/>
            <a:ext cx="2215892" cy="1623609"/>
          </a:xfrm>
          <a:prstGeom prst="rect">
            <a:avLst/>
          </a:prstGeom>
        </p:spPr>
      </p:pic>
      <p:pic>
        <p:nvPicPr>
          <p:cNvPr id="7" name="Picture 6"/>
          <p:cNvPicPr>
            <a:picLocks noChangeAspect="1"/>
          </p:cNvPicPr>
          <p:nvPr/>
        </p:nvPicPr>
        <p:blipFill>
          <a:blip r:embed="rId6"/>
          <a:stretch>
            <a:fillRect/>
          </a:stretch>
        </p:blipFill>
        <p:spPr>
          <a:xfrm>
            <a:off x="7027292" y="4864524"/>
            <a:ext cx="2502503" cy="1623608"/>
          </a:xfrm>
          <a:prstGeom prst="rect">
            <a:avLst/>
          </a:prstGeom>
        </p:spPr>
      </p:pic>
      <p:pic>
        <p:nvPicPr>
          <p:cNvPr id="8" name="Picture 7"/>
          <p:cNvPicPr>
            <a:picLocks noChangeAspect="1"/>
          </p:cNvPicPr>
          <p:nvPr/>
        </p:nvPicPr>
        <p:blipFill>
          <a:blip r:embed="rId7"/>
          <a:stretch>
            <a:fillRect/>
          </a:stretch>
        </p:blipFill>
        <p:spPr>
          <a:xfrm>
            <a:off x="3306824" y="5402756"/>
            <a:ext cx="3535830" cy="1085376"/>
          </a:xfrm>
          <a:prstGeom prst="rect">
            <a:avLst/>
          </a:prstGeom>
        </p:spPr>
      </p:pic>
      <p:pic>
        <p:nvPicPr>
          <p:cNvPr id="9" name="Picture 8"/>
          <p:cNvPicPr>
            <a:picLocks noChangeAspect="1"/>
          </p:cNvPicPr>
          <p:nvPr/>
        </p:nvPicPr>
        <p:blipFill>
          <a:blip r:embed="rId8"/>
          <a:stretch>
            <a:fillRect/>
          </a:stretch>
        </p:blipFill>
        <p:spPr>
          <a:xfrm>
            <a:off x="7027292" y="1594106"/>
            <a:ext cx="2393192" cy="1504849"/>
          </a:xfrm>
          <a:prstGeom prst="rect">
            <a:avLst/>
          </a:prstGeom>
        </p:spPr>
      </p:pic>
    </p:spTree>
    <p:extLst>
      <p:ext uri="{BB962C8B-B14F-4D97-AF65-F5344CB8AC3E}">
        <p14:creationId xmlns:p14="http://schemas.microsoft.com/office/powerpoint/2010/main" val="11507332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19137" cy="1325563"/>
          </a:xfrm>
        </p:spPr>
        <p:txBody>
          <a:bodyPr>
            <a:noAutofit/>
          </a:bodyPr>
          <a:lstStyle/>
          <a:p>
            <a:r>
              <a:rPr lang="en-US" sz="4000" b="1" dirty="0" smtClean="0">
                <a:solidFill>
                  <a:schemeClr val="accent1">
                    <a:lumMod val="75000"/>
                  </a:schemeClr>
                </a:solidFill>
                <a:latin typeface="+mn-lt"/>
              </a:rPr>
              <a:t>Example: Global </a:t>
            </a:r>
            <a:r>
              <a:rPr lang="en-US" sz="4000" b="1" dirty="0">
                <a:solidFill>
                  <a:schemeClr val="accent1">
                    <a:lumMod val="75000"/>
                  </a:schemeClr>
                </a:solidFill>
                <a:latin typeface="+mn-lt"/>
              </a:rPr>
              <a:t>Action Plan for Prevention and Control of Pneumonia and </a:t>
            </a:r>
            <a:r>
              <a:rPr lang="en-US" sz="4000" b="1" dirty="0" smtClean="0">
                <a:solidFill>
                  <a:schemeClr val="accent1">
                    <a:lumMod val="75000"/>
                  </a:schemeClr>
                </a:solidFill>
                <a:latin typeface="+mn-lt"/>
              </a:rPr>
              <a:t>Diarrhea</a:t>
            </a:r>
            <a:endParaRPr lang="en-US" sz="4000" b="1" dirty="0">
              <a:solidFill>
                <a:schemeClr val="accent1">
                  <a:lumMod val="75000"/>
                </a:schemeClr>
              </a:solidFill>
              <a:latin typeface="+mn-lt"/>
            </a:endParaRPr>
          </a:p>
        </p:txBody>
      </p:sp>
      <p:pic>
        <p:nvPicPr>
          <p:cNvPr id="4" name="Content Placeholder 3"/>
          <p:cNvPicPr>
            <a:picLocks noGrp="1" noChangeAspect="1"/>
          </p:cNvPicPr>
          <p:nvPr>
            <p:ph idx="1"/>
          </p:nvPr>
        </p:nvPicPr>
        <p:blipFill rotWithShape="1">
          <a:blip r:embed="rId3"/>
          <a:srcRect l="9104" t="6135" r="9585" b="2534"/>
          <a:stretch/>
        </p:blipFill>
        <p:spPr>
          <a:xfrm>
            <a:off x="1441938" y="1758706"/>
            <a:ext cx="9108831" cy="5028956"/>
          </a:xfrm>
          <a:prstGeom prst="rect">
            <a:avLst/>
          </a:prstGeom>
        </p:spPr>
      </p:pic>
      <p:pic>
        <p:nvPicPr>
          <p:cNvPr id="5" name="Picture 4"/>
          <p:cNvPicPr>
            <a:picLocks noChangeAspect="1"/>
          </p:cNvPicPr>
          <p:nvPr/>
        </p:nvPicPr>
        <p:blipFill>
          <a:blip r:embed="rId4"/>
          <a:stretch>
            <a:fillRect/>
          </a:stretch>
        </p:blipFill>
        <p:spPr>
          <a:xfrm>
            <a:off x="10139082" y="433143"/>
            <a:ext cx="1839010" cy="1189525"/>
          </a:xfrm>
          <a:prstGeom prst="rect">
            <a:avLst/>
          </a:prstGeom>
        </p:spPr>
      </p:pic>
    </p:spTree>
    <p:extLst>
      <p:ext uri="{BB962C8B-B14F-4D97-AF65-F5344CB8AC3E}">
        <p14:creationId xmlns:p14="http://schemas.microsoft.com/office/powerpoint/2010/main" val="28202713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en-US" sz="4000" b="1" dirty="0" smtClean="0">
                <a:solidFill>
                  <a:srgbClr val="0070C0"/>
                </a:solidFill>
                <a:latin typeface="+mn-lt"/>
              </a:rPr>
              <a:t>Prevention </a:t>
            </a:r>
            <a:r>
              <a:rPr lang="en-US" altLang="en-US" sz="4000" b="1" dirty="0" smtClean="0">
                <a:solidFill>
                  <a:srgbClr val="0070C0"/>
                </a:solidFill>
                <a:latin typeface="+mn-lt"/>
              </a:rPr>
              <a:t>of VPDs – How </a:t>
            </a:r>
            <a:r>
              <a:rPr lang="en-US" altLang="en-US" sz="4000" b="1" dirty="0" smtClean="0">
                <a:solidFill>
                  <a:srgbClr val="0070C0"/>
                </a:solidFill>
                <a:latin typeface="+mn-lt"/>
              </a:rPr>
              <a:t>RI Programs Can Support VPD Control</a:t>
            </a:r>
            <a:endParaRPr lang="en-US" sz="4000" b="1" dirty="0">
              <a:solidFill>
                <a:srgbClr val="0070C0"/>
              </a:solidFill>
              <a:latin typeface="+mn-lt"/>
            </a:endParaRPr>
          </a:p>
        </p:txBody>
      </p:sp>
      <p:sp>
        <p:nvSpPr>
          <p:cNvPr id="3" name="Content Placeholder 2"/>
          <p:cNvSpPr>
            <a:spLocks noGrp="1"/>
          </p:cNvSpPr>
          <p:nvPr>
            <p:ph idx="1"/>
          </p:nvPr>
        </p:nvSpPr>
        <p:spPr>
          <a:xfrm>
            <a:off x="838200" y="1802423"/>
            <a:ext cx="10515600" cy="1227959"/>
          </a:xfrm>
        </p:spPr>
        <p:txBody>
          <a:bodyPr>
            <a:normAutofit fontScale="85000" lnSpcReduction="10000"/>
          </a:bodyPr>
          <a:lstStyle/>
          <a:p>
            <a:r>
              <a:rPr lang="en-US" dirty="0" smtClean="0"/>
              <a:t>Together routine immunization (RI) and supplementary immunization activities (SIAs) can most quickly decrease deaths</a:t>
            </a:r>
          </a:p>
          <a:p>
            <a:r>
              <a:rPr lang="en-US" dirty="0" smtClean="0"/>
              <a:t> </a:t>
            </a:r>
            <a:r>
              <a:rPr lang="en-US" dirty="0"/>
              <a:t>Strong EPI systems support the control, elimination and eradication of </a:t>
            </a:r>
            <a:r>
              <a:rPr lang="en-US" dirty="0" smtClean="0"/>
              <a:t>VPDs</a:t>
            </a:r>
            <a:endParaRPr lang="en-US" dirty="0"/>
          </a:p>
        </p:txBody>
      </p:sp>
      <p:grpSp>
        <p:nvGrpSpPr>
          <p:cNvPr id="12" name="Group 11"/>
          <p:cNvGrpSpPr/>
          <p:nvPr/>
        </p:nvGrpSpPr>
        <p:grpSpPr>
          <a:xfrm>
            <a:off x="1207687" y="3013692"/>
            <a:ext cx="10984313" cy="3844306"/>
            <a:chOff x="1262858" y="1833562"/>
            <a:chExt cx="12427225" cy="4123211"/>
          </a:xfrm>
        </p:grpSpPr>
        <p:pic>
          <p:nvPicPr>
            <p:cNvPr id="13" name="Picture 13"/>
            <p:cNvPicPr>
              <a:picLocks noChangeAspect="1" noChangeArrowheads="1"/>
            </p:cNvPicPr>
            <p:nvPr/>
          </p:nvPicPr>
          <p:blipFill rotWithShape="1">
            <a:blip r:embed="rId3" cstate="print"/>
            <a:srcRect b="8190"/>
            <a:stretch/>
          </p:blipFill>
          <p:spPr bwMode="auto">
            <a:xfrm>
              <a:off x="1524001" y="1833562"/>
              <a:ext cx="8532813" cy="4123211"/>
            </a:xfrm>
            <a:prstGeom prst="rect">
              <a:avLst/>
            </a:prstGeom>
            <a:noFill/>
            <a:ln w="9525">
              <a:noFill/>
              <a:miter lim="800000"/>
              <a:headEnd/>
              <a:tailEnd/>
            </a:ln>
            <a:effectLst/>
          </p:spPr>
        </p:pic>
        <p:sp>
          <p:nvSpPr>
            <p:cNvPr id="14" name="Rectangle 3"/>
            <p:cNvSpPr>
              <a:spLocks noChangeArrowheads="1"/>
            </p:cNvSpPr>
            <p:nvPr/>
          </p:nvSpPr>
          <p:spPr bwMode="auto">
            <a:xfrm>
              <a:off x="10836564" y="4727234"/>
              <a:ext cx="2853519" cy="830984"/>
            </a:xfrm>
            <a:prstGeom prst="rect">
              <a:avLst/>
            </a:prstGeom>
            <a:noFill/>
            <a:ln w="9525">
              <a:noFill/>
              <a:miter lim="800000"/>
              <a:headEnd/>
              <a:tailEnd/>
            </a:ln>
          </p:spPr>
          <p:txBody>
            <a:bodyPr wrap="square" lIns="91429" tIns="45714" rIns="91429" bIns="45714">
              <a:spAutoFit/>
            </a:bodyPr>
            <a:lstStyle/>
            <a:p>
              <a:pPr eaLnBrk="0" hangingPunct="0"/>
              <a:r>
                <a:rPr lang="en-GB" sz="1200" b="1" i="1" dirty="0">
                  <a:latin typeface="Arial" charset="0"/>
                </a:rPr>
                <a:t>Note: routine strengthening assumes 2.5% annual improvement in routine immunization coverage until 95%</a:t>
              </a:r>
              <a:endParaRPr lang="en-GB" sz="1200" b="1" dirty="0">
                <a:latin typeface="Times New Roman" pitchFamily="18" charset="0"/>
              </a:endParaRPr>
            </a:p>
          </p:txBody>
        </p:sp>
        <p:sp>
          <p:nvSpPr>
            <p:cNvPr id="15" name="Text Box 5"/>
            <p:cNvSpPr txBox="1">
              <a:spLocks noChangeArrowheads="1"/>
            </p:cNvSpPr>
            <p:nvPr/>
          </p:nvSpPr>
          <p:spPr bwMode="auto">
            <a:xfrm>
              <a:off x="3352800" y="2693988"/>
              <a:ext cx="2024143" cy="396114"/>
            </a:xfrm>
            <a:prstGeom prst="rect">
              <a:avLst/>
            </a:prstGeom>
            <a:noFill/>
            <a:ln w="9525">
              <a:noFill/>
              <a:miter lim="800000"/>
              <a:headEnd/>
              <a:tailEnd/>
            </a:ln>
          </p:spPr>
          <p:txBody>
            <a:bodyPr wrap="none" lIns="91429" tIns="45714" rIns="91429" bIns="45714">
              <a:spAutoFit/>
            </a:bodyPr>
            <a:lstStyle/>
            <a:p>
              <a:pPr eaLnBrk="0" hangingPunct="0"/>
              <a:r>
                <a:rPr lang="en-GB" sz="1800" b="1" dirty="0">
                  <a:solidFill>
                    <a:srgbClr val="008000"/>
                  </a:solidFill>
                </a:rPr>
                <a:t>Constant routine</a:t>
              </a:r>
              <a:endParaRPr lang="en-GB" sz="1400" b="1" dirty="0">
                <a:solidFill>
                  <a:srgbClr val="008000"/>
                </a:solidFill>
              </a:endParaRPr>
            </a:p>
          </p:txBody>
        </p:sp>
        <p:sp>
          <p:nvSpPr>
            <p:cNvPr id="16" name="Rectangle 6"/>
            <p:cNvSpPr>
              <a:spLocks noChangeArrowheads="1"/>
            </p:cNvSpPr>
            <p:nvPr/>
          </p:nvSpPr>
          <p:spPr bwMode="auto">
            <a:xfrm>
              <a:off x="7989896" y="3272420"/>
              <a:ext cx="2783451" cy="396114"/>
            </a:xfrm>
            <a:prstGeom prst="rect">
              <a:avLst/>
            </a:prstGeom>
            <a:noFill/>
            <a:ln w="9525">
              <a:noFill/>
              <a:miter lim="800000"/>
              <a:headEnd/>
              <a:tailEnd/>
            </a:ln>
          </p:spPr>
          <p:txBody>
            <a:bodyPr wrap="none" lIns="91429" tIns="45714" rIns="91429" bIns="45714">
              <a:spAutoFit/>
            </a:bodyPr>
            <a:lstStyle/>
            <a:p>
              <a:pPr eaLnBrk="0" hangingPunct="0"/>
              <a:r>
                <a:rPr lang="en-GB" b="1" dirty="0">
                  <a:solidFill>
                    <a:srgbClr val="0070C0"/>
                  </a:solidFill>
                </a:rPr>
                <a:t>Strengthen routine only</a:t>
              </a:r>
              <a:endParaRPr lang="en-GB" sz="1600" b="1" dirty="0">
                <a:solidFill>
                  <a:srgbClr val="0070C0"/>
                </a:solidFill>
              </a:endParaRPr>
            </a:p>
          </p:txBody>
        </p:sp>
        <p:sp>
          <p:nvSpPr>
            <p:cNvPr id="17" name="Text Box 7"/>
            <p:cNvSpPr txBox="1">
              <a:spLocks noChangeArrowheads="1"/>
            </p:cNvSpPr>
            <p:nvPr/>
          </p:nvSpPr>
          <p:spPr bwMode="auto">
            <a:xfrm>
              <a:off x="1262858" y="2120714"/>
              <a:ext cx="522285" cy="2571818"/>
            </a:xfrm>
            <a:prstGeom prst="rect">
              <a:avLst/>
            </a:prstGeom>
            <a:noFill/>
            <a:ln w="9525">
              <a:noFill/>
              <a:miter lim="800000"/>
              <a:headEnd/>
              <a:tailEnd/>
            </a:ln>
          </p:spPr>
          <p:txBody>
            <a:bodyPr vert="vert270" wrap="square" lIns="91429" tIns="45714" rIns="91429" bIns="45714">
              <a:spAutoFit/>
            </a:bodyPr>
            <a:lstStyle/>
            <a:p>
              <a:pPr eaLnBrk="0" hangingPunct="0"/>
              <a:r>
                <a:rPr lang="en-GB" b="1" dirty="0"/>
                <a:t>Annual measles deaths</a:t>
              </a:r>
              <a:endParaRPr lang="en-GB" dirty="0"/>
            </a:p>
          </p:txBody>
        </p:sp>
        <p:sp>
          <p:nvSpPr>
            <p:cNvPr id="18" name="Rectangle 8"/>
            <p:cNvSpPr>
              <a:spLocks noChangeArrowheads="1"/>
            </p:cNvSpPr>
            <p:nvPr/>
          </p:nvSpPr>
          <p:spPr bwMode="auto">
            <a:xfrm>
              <a:off x="6584790" y="4462058"/>
              <a:ext cx="3908811" cy="363103"/>
            </a:xfrm>
            <a:prstGeom prst="rect">
              <a:avLst/>
            </a:prstGeom>
            <a:noFill/>
            <a:ln w="9525">
              <a:noFill/>
              <a:miter lim="800000"/>
              <a:headEnd/>
              <a:tailEnd/>
            </a:ln>
          </p:spPr>
          <p:txBody>
            <a:bodyPr wrap="none" lIns="91429" tIns="45714" rIns="91429" bIns="45714">
              <a:spAutoFit/>
            </a:bodyPr>
            <a:lstStyle/>
            <a:p>
              <a:pPr eaLnBrk="0" hangingPunct="0"/>
              <a:r>
                <a:rPr lang="en-GB" sz="1600" b="1" dirty="0">
                  <a:solidFill>
                    <a:srgbClr val="050711"/>
                  </a:solidFill>
                </a:rPr>
                <a:t>Strengthen routine + “catch-up” + SIAs</a:t>
              </a:r>
            </a:p>
          </p:txBody>
        </p:sp>
        <p:sp>
          <p:nvSpPr>
            <p:cNvPr id="19" name="Text Box 10"/>
            <p:cNvSpPr txBox="1">
              <a:spLocks noChangeArrowheads="1"/>
            </p:cNvSpPr>
            <p:nvPr/>
          </p:nvSpPr>
          <p:spPr bwMode="auto">
            <a:xfrm>
              <a:off x="7391768" y="2120714"/>
              <a:ext cx="3545727" cy="396114"/>
            </a:xfrm>
            <a:prstGeom prst="rect">
              <a:avLst/>
            </a:prstGeom>
            <a:noFill/>
            <a:ln w="9525">
              <a:noFill/>
              <a:miter lim="800000"/>
              <a:headEnd/>
              <a:tailEnd/>
            </a:ln>
          </p:spPr>
          <p:txBody>
            <a:bodyPr wrap="square" lIns="91429" tIns="45714" rIns="91429" bIns="45714">
              <a:spAutoFit/>
            </a:bodyPr>
            <a:lstStyle/>
            <a:p>
              <a:pPr eaLnBrk="0" hangingPunct="0"/>
              <a:r>
                <a:rPr lang="en-GB" b="1" dirty="0">
                  <a:solidFill>
                    <a:srgbClr val="FF0000"/>
                  </a:solidFill>
                </a:rPr>
                <a:t>“Catch-up” + </a:t>
              </a:r>
              <a:r>
                <a:rPr lang="en-GB" b="1" dirty="0" smtClean="0">
                  <a:solidFill>
                    <a:srgbClr val="FF0000"/>
                  </a:solidFill>
                </a:rPr>
                <a:t>constant </a:t>
              </a:r>
              <a:r>
                <a:rPr lang="en-GB" b="1" dirty="0">
                  <a:solidFill>
                    <a:srgbClr val="FF0000"/>
                  </a:solidFill>
                </a:rPr>
                <a:t>routine</a:t>
              </a:r>
              <a:endParaRPr lang="en-GB" sz="3200" b="1" dirty="0">
                <a:solidFill>
                  <a:srgbClr val="FF0000"/>
                </a:solidFill>
              </a:endParaRPr>
            </a:p>
          </p:txBody>
        </p:sp>
        <p:sp>
          <p:nvSpPr>
            <p:cNvPr id="20" name="Text Box 11"/>
            <p:cNvSpPr txBox="1">
              <a:spLocks noChangeArrowheads="1"/>
            </p:cNvSpPr>
            <p:nvPr/>
          </p:nvSpPr>
          <p:spPr bwMode="auto">
            <a:xfrm>
              <a:off x="5452477" y="5360161"/>
              <a:ext cx="675858" cy="396114"/>
            </a:xfrm>
            <a:prstGeom prst="rect">
              <a:avLst/>
            </a:prstGeom>
            <a:noFill/>
            <a:ln w="9525">
              <a:noFill/>
              <a:miter lim="800000"/>
              <a:headEnd/>
              <a:tailEnd/>
            </a:ln>
          </p:spPr>
          <p:txBody>
            <a:bodyPr wrap="none" lIns="91429" tIns="45714" rIns="91429" bIns="45714">
              <a:spAutoFit/>
            </a:bodyPr>
            <a:lstStyle/>
            <a:p>
              <a:pPr eaLnBrk="0" hangingPunct="0"/>
              <a:r>
                <a:rPr lang="en-GB" b="1" dirty="0"/>
                <a:t>Year</a:t>
              </a:r>
              <a:endParaRPr lang="en-GB" dirty="0"/>
            </a:p>
          </p:txBody>
        </p:sp>
      </p:grpSp>
    </p:spTree>
    <p:extLst>
      <p:ext uri="{BB962C8B-B14F-4D97-AF65-F5344CB8AC3E}">
        <p14:creationId xmlns:p14="http://schemas.microsoft.com/office/powerpoint/2010/main" val="1074836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latin typeface="+mn-lt"/>
              </a:rPr>
              <a:t>Example: Estimated Impact </a:t>
            </a:r>
            <a:r>
              <a:rPr lang="en-US" b="1" dirty="0">
                <a:solidFill>
                  <a:srgbClr val="0070C0"/>
                </a:solidFill>
                <a:latin typeface="+mn-lt"/>
              </a:rPr>
              <a:t>of </a:t>
            </a:r>
            <a:r>
              <a:rPr lang="en-US" b="1" dirty="0" smtClean="0">
                <a:solidFill>
                  <a:srgbClr val="0070C0"/>
                </a:solidFill>
                <a:latin typeface="+mn-lt"/>
              </a:rPr>
              <a:t>Different Interventions During Measles Outbreak</a:t>
            </a:r>
            <a:endParaRPr lang="en-US" b="1" dirty="0">
              <a:solidFill>
                <a:srgbClr val="0070C0"/>
              </a:solidFill>
              <a:latin typeface="+mn-lt"/>
            </a:endParaRPr>
          </a:p>
        </p:txBody>
      </p:sp>
      <p:sp>
        <p:nvSpPr>
          <p:cNvPr id="4" name="Footer Placeholder 3"/>
          <p:cNvSpPr>
            <a:spLocks noGrp="1"/>
          </p:cNvSpPr>
          <p:nvPr>
            <p:ph type="ftr" idx="10"/>
          </p:nvPr>
        </p:nvSpPr>
        <p:spPr>
          <a:xfrm>
            <a:off x="838200" y="6176963"/>
            <a:ext cx="7677150" cy="863600"/>
          </a:xfrm>
          <a:prstGeom prst="rect">
            <a:avLst/>
          </a:prstGeom>
          <a:noFill/>
          <a:ln>
            <a:noFill/>
            <a:miter lim="800000"/>
          </a:ln>
        </p:spPr>
        <p:txBody>
          <a:bodyPr vert="horz" lIns="180000" tIns="0" rIns="180000" bIns="0" rtlCol="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None/>
            </a:pPr>
            <a:r>
              <a:rPr lang="en-US" altLang="en-US" sz="1200" dirty="0" err="1" smtClean="0">
                <a:solidFill>
                  <a:srgbClr val="333333"/>
                </a:solidFill>
              </a:rPr>
              <a:t>Gastanaduy</a:t>
            </a:r>
            <a:r>
              <a:rPr lang="en-US" altLang="en-US" sz="1200" dirty="0" smtClean="0">
                <a:solidFill>
                  <a:srgbClr val="333333"/>
                </a:solidFill>
              </a:rPr>
              <a:t>, 2018 Am J Epi</a:t>
            </a:r>
            <a:endParaRPr lang="en-US" altLang="en-US" sz="1200" dirty="0">
              <a:solidFill>
                <a:srgbClr val="333333"/>
              </a:solidFill>
            </a:endParaRPr>
          </a:p>
        </p:txBody>
      </p:sp>
      <p:sp>
        <p:nvSpPr>
          <p:cNvPr id="5" name="Title 1"/>
          <p:cNvSpPr txBox="1">
            <a:spLocks/>
          </p:cNvSpPr>
          <p:nvPr/>
        </p:nvSpPr>
        <p:spPr>
          <a:xfrm>
            <a:off x="975946" y="1792415"/>
            <a:ext cx="10377854" cy="405267"/>
          </a:xfrm>
          <a:prstGeom prst="rect">
            <a:avLst/>
          </a:prstGeom>
          <a:noFill/>
          <a:ln>
            <a:miter lim="800000"/>
          </a:ln>
        </p:spPr>
        <p:txBody>
          <a:bodyPr vert="horz" wrap="square" lIns="0" tIns="0" rIns="0" bIns="0" rtlCol="0" anchor="t" anchorCtr="0">
            <a:noAutofit/>
          </a:bodyPr>
          <a:lstStyle>
            <a:lvl1pPr marL="0" indent="0" algn="l" defTabSz="914400" rtl="0" eaLnBrk="0" fontAlgn="base" latinLnBrk="0"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r>
              <a:rPr lang="en-US" sz="2400" b="0" dirty="0" smtClean="0"/>
              <a:t>Projected and observed daily incidence of measles cases during a measles outbreak in an Amish community, US</a:t>
            </a:r>
            <a:endParaRPr lang="en-US" sz="2400" b="0" dirty="0"/>
          </a:p>
        </p:txBody>
      </p:sp>
      <p:pic>
        <p:nvPicPr>
          <p:cNvPr id="6" name="New picture"/>
          <p:cNvPicPr/>
          <p:nvPr/>
        </p:nvPicPr>
        <p:blipFill>
          <a:blip r:embed="rId3"/>
          <a:stretch>
            <a:fillRect/>
          </a:stretch>
        </p:blipFill>
        <p:spPr>
          <a:xfrm>
            <a:off x="1072662" y="2645668"/>
            <a:ext cx="10199076" cy="3658417"/>
          </a:xfrm>
          <a:prstGeom prst="rect">
            <a:avLst/>
          </a:prstGeom>
        </p:spPr>
      </p:pic>
      <p:cxnSp>
        <p:nvCxnSpPr>
          <p:cNvPr id="8" name="Straight Arrow Connector 7"/>
          <p:cNvCxnSpPr/>
          <p:nvPr/>
        </p:nvCxnSpPr>
        <p:spPr>
          <a:xfrm flipH="1">
            <a:off x="2726498" y="4244037"/>
            <a:ext cx="458224" cy="433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87301" y="4075170"/>
            <a:ext cx="1956241" cy="369332"/>
          </a:xfrm>
          <a:prstGeom prst="rect">
            <a:avLst/>
          </a:prstGeom>
          <a:noFill/>
        </p:spPr>
        <p:txBody>
          <a:bodyPr wrap="none" rtlCol="0">
            <a:spAutoFit/>
          </a:bodyPr>
          <a:lstStyle/>
          <a:p>
            <a:r>
              <a:rPr lang="en-US" b="1" dirty="0" smtClean="0">
                <a:solidFill>
                  <a:srgbClr val="FF0000"/>
                </a:solidFill>
              </a:rPr>
              <a:t>Without campaign</a:t>
            </a:r>
            <a:endParaRPr lang="en-US" b="1" dirty="0">
              <a:solidFill>
                <a:srgbClr val="FF0000"/>
              </a:solidFill>
            </a:endParaRPr>
          </a:p>
        </p:txBody>
      </p:sp>
      <p:sp>
        <p:nvSpPr>
          <p:cNvPr id="11" name="TextBox 10"/>
          <p:cNvSpPr txBox="1"/>
          <p:nvPr/>
        </p:nvSpPr>
        <p:spPr>
          <a:xfrm>
            <a:off x="3316413" y="5077896"/>
            <a:ext cx="1629229" cy="369332"/>
          </a:xfrm>
          <a:prstGeom prst="rect">
            <a:avLst/>
          </a:prstGeom>
          <a:noFill/>
        </p:spPr>
        <p:txBody>
          <a:bodyPr wrap="none" rtlCol="0">
            <a:spAutoFit/>
          </a:bodyPr>
          <a:lstStyle/>
          <a:p>
            <a:r>
              <a:rPr lang="en-US" b="1" dirty="0" smtClean="0">
                <a:solidFill>
                  <a:srgbClr val="00B0F0"/>
                </a:solidFill>
              </a:rPr>
              <a:t>With campaign</a:t>
            </a:r>
            <a:endParaRPr lang="en-US" b="1" dirty="0">
              <a:solidFill>
                <a:srgbClr val="00B0F0"/>
              </a:solidFill>
            </a:endParaRPr>
          </a:p>
        </p:txBody>
      </p:sp>
      <p:cxnSp>
        <p:nvCxnSpPr>
          <p:cNvPr id="12" name="Straight Arrow Connector 11"/>
          <p:cNvCxnSpPr/>
          <p:nvPr/>
        </p:nvCxnSpPr>
        <p:spPr>
          <a:xfrm flipH="1">
            <a:off x="2754263" y="5302974"/>
            <a:ext cx="562150" cy="19520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5553" y="4281102"/>
            <a:ext cx="1629229" cy="369332"/>
          </a:xfrm>
          <a:prstGeom prst="rect">
            <a:avLst/>
          </a:prstGeom>
          <a:noFill/>
        </p:spPr>
        <p:txBody>
          <a:bodyPr wrap="none" rtlCol="0">
            <a:spAutoFit/>
          </a:bodyPr>
          <a:lstStyle/>
          <a:p>
            <a:r>
              <a:rPr lang="en-US" b="1" dirty="0" smtClean="0">
                <a:solidFill>
                  <a:srgbClr val="00B0F0"/>
                </a:solidFill>
              </a:rPr>
              <a:t>With campaign</a:t>
            </a:r>
            <a:endParaRPr lang="en-US" b="1" dirty="0">
              <a:solidFill>
                <a:srgbClr val="00B0F0"/>
              </a:solidFill>
            </a:endParaRPr>
          </a:p>
        </p:txBody>
      </p:sp>
      <p:cxnSp>
        <p:nvCxnSpPr>
          <p:cNvPr id="15" name="Straight Arrow Connector 14"/>
          <p:cNvCxnSpPr/>
          <p:nvPr/>
        </p:nvCxnSpPr>
        <p:spPr>
          <a:xfrm flipH="1">
            <a:off x="7874893" y="4494765"/>
            <a:ext cx="562150" cy="19520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794838" y="4953293"/>
            <a:ext cx="3204019" cy="369332"/>
          </a:xfrm>
          <a:prstGeom prst="rect">
            <a:avLst/>
          </a:prstGeom>
          <a:noFill/>
          <a:ln>
            <a:noFill/>
          </a:ln>
        </p:spPr>
        <p:txBody>
          <a:bodyPr wrap="none" rtlCol="0">
            <a:spAutoFit/>
          </a:bodyPr>
          <a:lstStyle/>
          <a:p>
            <a:r>
              <a:rPr lang="en-US" b="1" dirty="0" smtClean="0">
                <a:solidFill>
                  <a:srgbClr val="00B050"/>
                </a:solidFill>
              </a:rPr>
              <a:t>Campaign + other interventions</a:t>
            </a:r>
            <a:endParaRPr lang="en-US" b="1" dirty="0">
              <a:solidFill>
                <a:srgbClr val="00B050"/>
              </a:solidFill>
            </a:endParaRPr>
          </a:p>
        </p:txBody>
      </p:sp>
      <p:cxnSp>
        <p:nvCxnSpPr>
          <p:cNvPr id="17" name="Straight Arrow Connector 16"/>
          <p:cNvCxnSpPr>
            <a:stCxn id="16" idx="1"/>
          </p:cNvCxnSpPr>
          <p:nvPr/>
        </p:nvCxnSpPr>
        <p:spPr>
          <a:xfrm flipH="1">
            <a:off x="7829986" y="5137959"/>
            <a:ext cx="964852" cy="309269"/>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2290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923904" y="1458924"/>
            <a:ext cx="9560063" cy="765529"/>
          </a:xfrm>
          <a:prstGeom prst="rect">
            <a:avLst/>
          </a:prstGeom>
          <a:noFill/>
          <a:ln>
            <a:noFill/>
          </a:ln>
          <a:effectLst>
            <a:outerShdw dist="17780"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4551" tIns="47275" rIns="94551" bIns="47275">
            <a:spAutoFit/>
          </a:bodyPr>
          <a:lstStyle>
            <a:lvl1pPr defTabSz="1042988">
              <a:defRPr sz="1000" i="1">
                <a:solidFill>
                  <a:schemeClr val="tx1"/>
                </a:solidFill>
                <a:latin typeface="Arial" charset="0"/>
                <a:cs typeface="Arial" charset="0"/>
              </a:defRPr>
            </a:lvl1pPr>
            <a:lvl2pPr marL="742950" indent="-285750" defTabSz="1042988">
              <a:defRPr sz="1000" i="1">
                <a:solidFill>
                  <a:schemeClr val="tx1"/>
                </a:solidFill>
                <a:latin typeface="Arial" charset="0"/>
                <a:cs typeface="Arial" charset="0"/>
              </a:defRPr>
            </a:lvl2pPr>
            <a:lvl3pPr marL="1143000" indent="-228600" defTabSz="1042988">
              <a:defRPr sz="1000" i="1">
                <a:solidFill>
                  <a:schemeClr val="tx1"/>
                </a:solidFill>
                <a:latin typeface="Arial" charset="0"/>
                <a:cs typeface="Arial" charset="0"/>
              </a:defRPr>
            </a:lvl3pPr>
            <a:lvl4pPr marL="1600200" indent="-228600" defTabSz="1042988">
              <a:defRPr sz="1000" i="1">
                <a:solidFill>
                  <a:schemeClr val="tx1"/>
                </a:solidFill>
                <a:latin typeface="Arial" charset="0"/>
                <a:cs typeface="Arial" charset="0"/>
              </a:defRPr>
            </a:lvl4pPr>
            <a:lvl5pPr marL="2057400" indent="-228600" defTabSz="1042988">
              <a:defRPr sz="1000" i="1">
                <a:solidFill>
                  <a:schemeClr val="tx1"/>
                </a:solidFill>
                <a:latin typeface="Arial" charset="0"/>
                <a:cs typeface="Arial" charset="0"/>
              </a:defRPr>
            </a:lvl5pPr>
            <a:lvl6pPr marL="2514600" indent="-228600" defTabSz="1042988" eaLnBrk="0" fontAlgn="base" hangingPunct="0">
              <a:spcBef>
                <a:spcPct val="50000"/>
              </a:spcBef>
              <a:spcAft>
                <a:spcPct val="0"/>
              </a:spcAft>
              <a:defRPr sz="1000" i="1">
                <a:solidFill>
                  <a:schemeClr val="tx1"/>
                </a:solidFill>
                <a:latin typeface="Arial" charset="0"/>
                <a:cs typeface="Arial" charset="0"/>
              </a:defRPr>
            </a:lvl6pPr>
            <a:lvl7pPr marL="2971800" indent="-228600" defTabSz="1042988" eaLnBrk="0" fontAlgn="base" hangingPunct="0">
              <a:spcBef>
                <a:spcPct val="50000"/>
              </a:spcBef>
              <a:spcAft>
                <a:spcPct val="0"/>
              </a:spcAft>
              <a:defRPr sz="1000" i="1">
                <a:solidFill>
                  <a:schemeClr val="tx1"/>
                </a:solidFill>
                <a:latin typeface="Arial" charset="0"/>
                <a:cs typeface="Arial" charset="0"/>
              </a:defRPr>
            </a:lvl7pPr>
            <a:lvl8pPr marL="3429000" indent="-228600" defTabSz="1042988" eaLnBrk="0" fontAlgn="base" hangingPunct="0">
              <a:spcBef>
                <a:spcPct val="50000"/>
              </a:spcBef>
              <a:spcAft>
                <a:spcPct val="0"/>
              </a:spcAft>
              <a:defRPr sz="1000" i="1">
                <a:solidFill>
                  <a:schemeClr val="tx1"/>
                </a:solidFill>
                <a:latin typeface="Arial" charset="0"/>
                <a:cs typeface="Arial" charset="0"/>
              </a:defRPr>
            </a:lvl8pPr>
            <a:lvl9pPr marL="3886200" indent="-228600" defTabSz="1042988" eaLnBrk="0" fontAlgn="base" hangingPunct="0">
              <a:spcBef>
                <a:spcPct val="50000"/>
              </a:spcBef>
              <a:spcAft>
                <a:spcPct val="0"/>
              </a:spcAft>
              <a:defRPr sz="1000" i="1">
                <a:solidFill>
                  <a:schemeClr val="tx1"/>
                </a:solidFill>
                <a:latin typeface="Arial" charset="0"/>
                <a:cs typeface="Arial" charset="0"/>
              </a:defRPr>
            </a:lvl9pPr>
          </a:lstStyle>
          <a:p>
            <a:pPr algn="ctr">
              <a:spcBef>
                <a:spcPts val="624"/>
              </a:spcBef>
              <a:spcAft>
                <a:spcPts val="624"/>
              </a:spcAft>
            </a:pPr>
            <a:r>
              <a:rPr lang="en-GB" sz="2177" i="0" dirty="0" smtClean="0">
                <a:solidFill>
                  <a:srgbClr val="000066"/>
                </a:solidFill>
              </a:rPr>
              <a:t>BCG</a:t>
            </a:r>
            <a:r>
              <a:rPr lang="en-GB" sz="2177" i="0" dirty="0">
                <a:solidFill>
                  <a:srgbClr val="000066"/>
                </a:solidFill>
              </a:rPr>
              <a:t>, DTP 1</a:t>
            </a:r>
            <a:r>
              <a:rPr lang="en-GB" sz="2177" i="0" baseline="30000" dirty="0">
                <a:solidFill>
                  <a:srgbClr val="000066"/>
                </a:solidFill>
              </a:rPr>
              <a:t>st</a:t>
            </a:r>
            <a:r>
              <a:rPr lang="en-GB" sz="2177" i="0" dirty="0">
                <a:solidFill>
                  <a:srgbClr val="000066"/>
                </a:solidFill>
              </a:rPr>
              <a:t> and 3rd, Measles 1</a:t>
            </a:r>
            <a:r>
              <a:rPr lang="en-GB" sz="2177" i="0" baseline="30000" dirty="0">
                <a:solidFill>
                  <a:srgbClr val="000066"/>
                </a:solidFill>
              </a:rPr>
              <a:t>st</a:t>
            </a:r>
            <a:r>
              <a:rPr lang="en-GB" sz="2177" i="0" dirty="0">
                <a:solidFill>
                  <a:srgbClr val="000066"/>
                </a:solidFill>
              </a:rPr>
              <a:t> and 2</a:t>
            </a:r>
            <a:r>
              <a:rPr lang="en-GB" sz="2177" i="0" baseline="30000" dirty="0">
                <a:solidFill>
                  <a:srgbClr val="000066"/>
                </a:solidFill>
              </a:rPr>
              <a:t>nd</a:t>
            </a:r>
            <a:r>
              <a:rPr lang="en-GB" sz="2177" i="0" dirty="0">
                <a:solidFill>
                  <a:srgbClr val="000066"/>
                </a:solidFill>
              </a:rPr>
              <a:t>, Rubella 1</a:t>
            </a:r>
            <a:r>
              <a:rPr lang="en-GB" sz="2177" i="0" baseline="30000" dirty="0">
                <a:solidFill>
                  <a:srgbClr val="000066"/>
                </a:solidFill>
              </a:rPr>
              <a:t>st</a:t>
            </a:r>
            <a:r>
              <a:rPr lang="en-GB" sz="2177" i="0" dirty="0">
                <a:solidFill>
                  <a:srgbClr val="000066"/>
                </a:solidFill>
              </a:rPr>
              <a:t>, </a:t>
            </a:r>
            <a:r>
              <a:rPr lang="en-GB" sz="2177" i="0" dirty="0" err="1">
                <a:solidFill>
                  <a:srgbClr val="000066"/>
                </a:solidFill>
              </a:rPr>
              <a:t>HepB</a:t>
            </a:r>
            <a:r>
              <a:rPr lang="en-GB" sz="2177" i="0" dirty="0">
                <a:solidFill>
                  <a:srgbClr val="000066"/>
                </a:solidFill>
              </a:rPr>
              <a:t> birth and 3rd, Hib3, Pol3, YFV, PCV3 and Rota (last dose)</a:t>
            </a:r>
          </a:p>
        </p:txBody>
      </p:sp>
      <p:sp>
        <p:nvSpPr>
          <p:cNvPr id="6" name="Text Box 20"/>
          <p:cNvSpPr txBox="1">
            <a:spLocks noChangeArrowheads="1"/>
          </p:cNvSpPr>
          <p:nvPr/>
        </p:nvSpPr>
        <p:spPr bwMode="auto">
          <a:xfrm>
            <a:off x="0" y="6302292"/>
            <a:ext cx="6703936" cy="47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587" tIns="47294" rIns="94587" bIns="47294">
            <a:spAutoFit/>
          </a:bodyPr>
          <a:lstStyle>
            <a:lvl1pPr defTabSz="1042988" eaLnBrk="0" hangingPunct="0">
              <a:spcBef>
                <a:spcPct val="80000"/>
              </a:spcBef>
              <a:buClr>
                <a:srgbClr val="1E7FB8"/>
              </a:buClr>
              <a:buFont typeface="Wingdings" pitchFamily="2" charset="2"/>
              <a:buChar char="l"/>
              <a:defRPr sz="2800">
                <a:solidFill>
                  <a:srgbClr val="000066"/>
                </a:solidFill>
                <a:latin typeface="Arial" charset="0"/>
                <a:cs typeface="Arial" charset="0"/>
              </a:defRPr>
            </a:lvl1pPr>
            <a:lvl2pPr marL="742950" indent="-285750" defTabSz="1042988" eaLnBrk="0" hangingPunct="0">
              <a:spcBef>
                <a:spcPct val="20000"/>
              </a:spcBef>
              <a:buClr>
                <a:srgbClr val="1E7FB8"/>
              </a:buClr>
              <a:buFont typeface="Arial" charset="0"/>
              <a:buChar char="–"/>
              <a:defRPr sz="2400">
                <a:solidFill>
                  <a:srgbClr val="000066"/>
                </a:solidFill>
                <a:latin typeface="Arial" charset="0"/>
                <a:cs typeface="Arial" charset="0"/>
              </a:defRPr>
            </a:lvl2pPr>
            <a:lvl3pPr marL="1143000" indent="-228600" defTabSz="1042988" eaLnBrk="0" hangingPunct="0">
              <a:spcBef>
                <a:spcPct val="20000"/>
              </a:spcBef>
              <a:buClr>
                <a:srgbClr val="1E7FB8"/>
              </a:buClr>
              <a:buChar char="•"/>
              <a:defRPr sz="2400">
                <a:solidFill>
                  <a:srgbClr val="000066"/>
                </a:solidFill>
                <a:latin typeface="Arial Narrow" pitchFamily="34" charset="0"/>
                <a:cs typeface="Arial" charset="0"/>
              </a:defRPr>
            </a:lvl3pPr>
            <a:lvl4pPr marL="1600200" indent="-228600" defTabSz="1042988" eaLnBrk="0" hangingPunct="0">
              <a:spcBef>
                <a:spcPct val="20000"/>
              </a:spcBef>
              <a:buClr>
                <a:srgbClr val="1E7FB8"/>
              </a:buClr>
              <a:buChar char="–"/>
              <a:defRPr sz="2400">
                <a:solidFill>
                  <a:srgbClr val="000066"/>
                </a:solidFill>
                <a:latin typeface="Arial Narrow" pitchFamily="34" charset="0"/>
                <a:cs typeface="Arial" charset="0"/>
              </a:defRPr>
            </a:lvl4pPr>
            <a:lvl5pPr marL="2057400" indent="-228600" algn="r" defTabSz="1042988" rtl="1" eaLnBrk="0" hangingPunct="0">
              <a:spcBef>
                <a:spcPct val="20000"/>
              </a:spcBef>
              <a:buChar char="»"/>
              <a:defRPr sz="2300">
                <a:solidFill>
                  <a:srgbClr val="000066"/>
                </a:solidFill>
                <a:latin typeface="Arial" charset="0"/>
                <a:cs typeface="Arial" charset="0"/>
              </a:defRPr>
            </a:lvl5pPr>
            <a:lvl6pPr marL="2514600" indent="-228600" algn="r" defTabSz="1042988" rtl="1" eaLnBrk="0" fontAlgn="base" hangingPunct="0">
              <a:spcBef>
                <a:spcPct val="20000"/>
              </a:spcBef>
              <a:spcAft>
                <a:spcPct val="0"/>
              </a:spcAft>
              <a:buChar char="»"/>
              <a:defRPr sz="2300">
                <a:solidFill>
                  <a:srgbClr val="000066"/>
                </a:solidFill>
                <a:latin typeface="Arial" charset="0"/>
                <a:cs typeface="Arial" charset="0"/>
              </a:defRPr>
            </a:lvl6pPr>
            <a:lvl7pPr marL="2971800" indent="-228600" algn="r" defTabSz="1042988" rtl="1" eaLnBrk="0" fontAlgn="base" hangingPunct="0">
              <a:spcBef>
                <a:spcPct val="20000"/>
              </a:spcBef>
              <a:spcAft>
                <a:spcPct val="0"/>
              </a:spcAft>
              <a:buChar char="»"/>
              <a:defRPr sz="2300">
                <a:solidFill>
                  <a:srgbClr val="000066"/>
                </a:solidFill>
                <a:latin typeface="Arial" charset="0"/>
                <a:cs typeface="Arial" charset="0"/>
              </a:defRPr>
            </a:lvl7pPr>
            <a:lvl8pPr marL="3429000" indent="-228600" algn="r" defTabSz="1042988" rtl="1" eaLnBrk="0" fontAlgn="base" hangingPunct="0">
              <a:spcBef>
                <a:spcPct val="20000"/>
              </a:spcBef>
              <a:spcAft>
                <a:spcPct val="0"/>
              </a:spcAft>
              <a:buChar char="»"/>
              <a:defRPr sz="2300">
                <a:solidFill>
                  <a:srgbClr val="000066"/>
                </a:solidFill>
                <a:latin typeface="Arial" charset="0"/>
                <a:cs typeface="Arial" charset="0"/>
              </a:defRPr>
            </a:lvl8pPr>
            <a:lvl9pPr marL="3886200" indent="-228600" algn="r" defTabSz="1042988" rtl="1" eaLnBrk="0" fontAlgn="base" hangingPunct="0">
              <a:spcBef>
                <a:spcPct val="20000"/>
              </a:spcBef>
              <a:spcAft>
                <a:spcPct val="0"/>
              </a:spcAft>
              <a:buChar char="»"/>
              <a:defRPr sz="2300">
                <a:solidFill>
                  <a:srgbClr val="000066"/>
                </a:solidFill>
                <a:latin typeface="Arial" charset="0"/>
                <a:cs typeface="Arial" charset="0"/>
              </a:defRPr>
            </a:lvl9pPr>
          </a:lstStyle>
          <a:p>
            <a:pPr rtl="1" eaLnBrk="1" hangingPunct="1">
              <a:spcBef>
                <a:spcPct val="0"/>
              </a:spcBef>
              <a:buClrTx/>
              <a:buFontTx/>
              <a:buNone/>
            </a:pPr>
            <a:r>
              <a:rPr lang="en-GB" altLang="en-US" sz="816" dirty="0"/>
              <a:t>Source: WHO/UNICEF coverage estimates 2017 revision, July 2018.</a:t>
            </a:r>
          </a:p>
          <a:p>
            <a:pPr rtl="1" eaLnBrk="1" hangingPunct="1">
              <a:spcBef>
                <a:spcPct val="0"/>
              </a:spcBef>
              <a:buClrTx/>
              <a:buFontTx/>
              <a:buNone/>
            </a:pPr>
            <a:r>
              <a:rPr lang="en-GB" altLang="en-US" sz="816" dirty="0"/>
              <a:t>Immunization Vaccines and Biologicals, (IVB), World Health Organization. </a:t>
            </a:r>
          </a:p>
          <a:p>
            <a:pPr rtl="1" eaLnBrk="1" hangingPunct="1">
              <a:spcBef>
                <a:spcPct val="0"/>
              </a:spcBef>
              <a:buClrTx/>
              <a:buFontTx/>
              <a:buNone/>
            </a:pPr>
            <a:r>
              <a:rPr lang="en-GB" altLang="en-US" sz="816" dirty="0"/>
              <a:t>194 WHO Member States. Date of Slide: 15 July 2018.</a:t>
            </a:r>
          </a:p>
        </p:txBody>
      </p:sp>
      <p:graphicFrame>
        <p:nvGraphicFramePr>
          <p:cNvPr id="5" name="Object 3"/>
          <p:cNvGraphicFramePr>
            <a:graphicFrameLocks noChangeAspect="1"/>
          </p:cNvGraphicFramePr>
          <p:nvPr>
            <p:extLst>
              <p:ext uri="{D42A27DB-BD31-4B8C-83A1-F6EECF244321}">
                <p14:modId xmlns:p14="http://schemas.microsoft.com/office/powerpoint/2010/main" val="2883337597"/>
              </p:ext>
            </p:extLst>
          </p:nvPr>
        </p:nvGraphicFramePr>
        <p:xfrm>
          <a:off x="1923905" y="2224453"/>
          <a:ext cx="9560062" cy="4466491"/>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p:cNvSpPr>
            <a:spLocks noGrp="1"/>
          </p:cNvSpPr>
          <p:nvPr>
            <p:ph type="title"/>
          </p:nvPr>
        </p:nvSpPr>
        <p:spPr>
          <a:xfrm>
            <a:off x="369278" y="483248"/>
            <a:ext cx="11570676" cy="892175"/>
          </a:xfrm>
        </p:spPr>
        <p:txBody>
          <a:bodyPr>
            <a:normAutofit fontScale="90000"/>
          </a:bodyPr>
          <a:lstStyle/>
          <a:p>
            <a:r>
              <a:rPr lang="en-US" b="1" dirty="0" smtClean="0">
                <a:solidFill>
                  <a:srgbClr val="0070C0"/>
                </a:solidFill>
                <a:latin typeface="+mn-lt"/>
              </a:rPr>
              <a:t>Prevention of VPDs – Global Coverage Estimates </a:t>
            </a:r>
            <a:r>
              <a:rPr lang="en-US" sz="1800" b="1" dirty="0" smtClean="0">
                <a:solidFill>
                  <a:srgbClr val="0070C0"/>
                </a:solidFill>
                <a:latin typeface="+mn-lt"/>
              </a:rPr>
              <a:t>(1980-2017)</a:t>
            </a:r>
            <a:endParaRPr lang="en-US" sz="2000" b="1" dirty="0">
              <a:solidFill>
                <a:srgbClr val="0070C0"/>
              </a:solidFill>
              <a:latin typeface="+mn-lt"/>
            </a:endParaRPr>
          </a:p>
        </p:txBody>
      </p:sp>
    </p:spTree>
    <p:custDataLst>
      <p:tags r:id="rId1"/>
    </p:custDataLst>
    <p:extLst>
      <p:ext uri="{BB962C8B-B14F-4D97-AF65-F5344CB8AC3E}">
        <p14:creationId xmlns:p14="http://schemas.microsoft.com/office/powerpoint/2010/main" val="13450524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22939"/>
          </a:xfrm>
        </p:spPr>
        <p:txBody>
          <a:bodyPr>
            <a:normAutofit/>
          </a:bodyPr>
          <a:lstStyle/>
          <a:p>
            <a:pPr algn="ctr"/>
            <a:r>
              <a:rPr lang="en-US" sz="4000" b="1" dirty="0" smtClean="0">
                <a:solidFill>
                  <a:srgbClr val="0070C0"/>
                </a:solidFill>
                <a:latin typeface="+mn-lt"/>
              </a:rPr>
              <a:t>Prevention of VPDs – Vaccine Impact</a:t>
            </a:r>
            <a:endParaRPr lang="en-US" sz="4000" b="1" dirty="0">
              <a:solidFill>
                <a:srgbClr val="0070C0"/>
              </a:solidFill>
              <a:latin typeface="+mn-lt"/>
            </a:endParaRPr>
          </a:p>
        </p:txBody>
      </p:sp>
      <p:sp>
        <p:nvSpPr>
          <p:cNvPr id="3" name="Content Placeholder 2"/>
          <p:cNvSpPr>
            <a:spLocks noGrp="1"/>
          </p:cNvSpPr>
          <p:nvPr>
            <p:ph idx="1"/>
          </p:nvPr>
        </p:nvSpPr>
        <p:spPr>
          <a:xfrm>
            <a:off x="838200" y="1191761"/>
            <a:ext cx="11240589" cy="1560145"/>
          </a:xfrm>
        </p:spPr>
        <p:txBody>
          <a:bodyPr>
            <a:normAutofit/>
          </a:bodyPr>
          <a:lstStyle/>
          <a:p>
            <a:r>
              <a:rPr lang="en-US" dirty="0" smtClean="0"/>
              <a:t>Immunizations can reduce burden of certain infectious diseases </a:t>
            </a:r>
            <a:r>
              <a:rPr lang="en-US" sz="300" dirty="0" smtClean="0"/>
              <a:t>  </a:t>
            </a:r>
          </a:p>
          <a:p>
            <a:r>
              <a:rPr lang="en-US" dirty="0" smtClean="0"/>
              <a:t>25% of deaths in children &lt;5 years of age are prevented through vaccination with existing vaccines (including pneumonia and diarrhea)</a:t>
            </a:r>
          </a:p>
          <a:p>
            <a:pPr marL="0" indent="0">
              <a:buNone/>
            </a:pPr>
            <a:endParaRPr lang="en-US" sz="100" dirty="0" smtClean="0"/>
          </a:p>
        </p:txBody>
      </p:sp>
      <p:pic>
        <p:nvPicPr>
          <p:cNvPr id="21" name="Picture 20"/>
          <p:cNvPicPr>
            <a:picLocks noChangeAspect="1"/>
          </p:cNvPicPr>
          <p:nvPr/>
        </p:nvPicPr>
        <p:blipFill rotWithShape="1">
          <a:blip r:embed="rId3"/>
          <a:srcRect b="22723"/>
          <a:stretch/>
        </p:blipFill>
        <p:spPr>
          <a:xfrm>
            <a:off x="1141440" y="2751906"/>
            <a:ext cx="10212360" cy="3657601"/>
          </a:xfrm>
          <a:prstGeom prst="rect">
            <a:avLst/>
          </a:prstGeom>
        </p:spPr>
      </p:pic>
      <p:sp>
        <p:nvSpPr>
          <p:cNvPr id="23" name="TextBox 22"/>
          <p:cNvSpPr txBox="1"/>
          <p:nvPr/>
        </p:nvSpPr>
        <p:spPr>
          <a:xfrm>
            <a:off x="3479073" y="6327315"/>
            <a:ext cx="5233853" cy="338554"/>
          </a:xfrm>
          <a:prstGeom prst="rect">
            <a:avLst/>
          </a:prstGeom>
          <a:noFill/>
        </p:spPr>
        <p:txBody>
          <a:bodyPr wrap="square" rtlCol="0">
            <a:spAutoFit/>
          </a:bodyPr>
          <a:lstStyle/>
          <a:p>
            <a:r>
              <a:rPr lang="en-US" sz="1600" dirty="0"/>
              <a:t>Global Under 5 year Mortality and Percentage of VPD Deaths </a:t>
            </a:r>
          </a:p>
        </p:txBody>
      </p:sp>
    </p:spTree>
    <p:extLst>
      <p:ext uri="{BB962C8B-B14F-4D97-AF65-F5344CB8AC3E}">
        <p14:creationId xmlns:p14="http://schemas.microsoft.com/office/powerpoint/2010/main" val="18705548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04837"/>
          </a:xfrm>
        </p:spPr>
        <p:txBody>
          <a:bodyPr>
            <a:normAutofit/>
          </a:bodyPr>
          <a:lstStyle/>
          <a:p>
            <a:pPr algn="ctr"/>
            <a:r>
              <a:rPr lang="en-US" sz="4000" b="1" dirty="0" smtClean="0">
                <a:solidFill>
                  <a:srgbClr val="0070C0"/>
                </a:solidFill>
                <a:latin typeface="+mn-lt"/>
              </a:rPr>
              <a:t>Economic </a:t>
            </a:r>
            <a:r>
              <a:rPr lang="en-US" sz="4000" b="1" dirty="0" smtClean="0">
                <a:solidFill>
                  <a:srgbClr val="0070C0"/>
                </a:solidFill>
                <a:latin typeface="+mn-lt"/>
              </a:rPr>
              <a:t>Impact </a:t>
            </a:r>
            <a:r>
              <a:rPr lang="en-US" sz="4000" b="1" dirty="0" smtClean="0">
                <a:solidFill>
                  <a:srgbClr val="0070C0"/>
                </a:solidFill>
                <a:latin typeface="+mn-lt"/>
              </a:rPr>
              <a:t>of </a:t>
            </a:r>
            <a:r>
              <a:rPr lang="en-US" sz="4000" b="1" dirty="0" smtClean="0">
                <a:solidFill>
                  <a:srgbClr val="0070C0"/>
                </a:solidFill>
                <a:latin typeface="+mn-lt"/>
              </a:rPr>
              <a:t>Vaccine Programs</a:t>
            </a:r>
            <a:endParaRPr lang="en-US" sz="4000" b="1" dirty="0">
              <a:latin typeface="+mn-lt"/>
            </a:endParaRPr>
          </a:p>
        </p:txBody>
      </p:sp>
      <p:sp>
        <p:nvSpPr>
          <p:cNvPr id="3" name="Content Placeholder 2"/>
          <p:cNvSpPr>
            <a:spLocks noGrp="1"/>
          </p:cNvSpPr>
          <p:nvPr>
            <p:ph idx="1"/>
          </p:nvPr>
        </p:nvSpPr>
        <p:spPr>
          <a:xfrm>
            <a:off x="531890" y="1413230"/>
            <a:ext cx="4935583" cy="5154623"/>
          </a:xfrm>
        </p:spPr>
        <p:txBody>
          <a:bodyPr>
            <a:normAutofit lnSpcReduction="10000"/>
          </a:bodyPr>
          <a:lstStyle/>
          <a:p>
            <a:r>
              <a:rPr lang="en-US" sz="3200" dirty="0"/>
              <a:t>Vaccines have a high return on investment</a:t>
            </a:r>
          </a:p>
          <a:p>
            <a:pPr lvl="1">
              <a:buSzPct val="75000"/>
              <a:buFont typeface="Courier New" panose="02070309020205020404" pitchFamily="49" charset="0"/>
              <a:buChar char="o"/>
            </a:pPr>
            <a:r>
              <a:rPr lang="en-US" sz="3200" dirty="0"/>
              <a:t>For every $1 invested, immunizations pays back</a:t>
            </a:r>
          </a:p>
          <a:p>
            <a:pPr lvl="2">
              <a:buSzPct val="75000"/>
              <a:buFont typeface="Wingdings" panose="05000000000000000000" pitchFamily="2" charset="2"/>
              <a:buChar char="§"/>
            </a:pPr>
            <a:r>
              <a:rPr lang="en-US" sz="2800" dirty="0"/>
              <a:t>$16 from costs associated with illness and lost productivity</a:t>
            </a:r>
          </a:p>
          <a:p>
            <a:pPr lvl="2">
              <a:buSzPct val="75000"/>
              <a:buFont typeface="Wingdings" panose="05000000000000000000" pitchFamily="2" charset="2"/>
              <a:buChar char="§"/>
            </a:pPr>
            <a:r>
              <a:rPr lang="en-US" sz="2800" dirty="0"/>
              <a:t>$44 from costs associated with broader economic impact of illness</a:t>
            </a:r>
          </a:p>
          <a:p>
            <a:endParaRPr lang="en-US" dirty="0"/>
          </a:p>
        </p:txBody>
      </p:sp>
      <p:grpSp>
        <p:nvGrpSpPr>
          <p:cNvPr id="4" name="Group 3"/>
          <p:cNvGrpSpPr/>
          <p:nvPr/>
        </p:nvGrpSpPr>
        <p:grpSpPr>
          <a:xfrm>
            <a:off x="5467931" y="1369408"/>
            <a:ext cx="6532480" cy="5307247"/>
            <a:chOff x="100713" y="962108"/>
            <a:chExt cx="6532480" cy="5307247"/>
          </a:xfrm>
        </p:grpSpPr>
        <p:pic>
          <p:nvPicPr>
            <p:cNvPr id="5" name="Picture 2" descr="C:\Users\rburgess\Desktop\infographic-jhu-thumb_7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13" y="962108"/>
              <a:ext cx="6488378" cy="43286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71868" y="5397735"/>
              <a:ext cx="13926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Immunization</a:t>
              </a:r>
            </a:p>
          </p:txBody>
        </p:sp>
        <p:sp>
          <p:nvSpPr>
            <p:cNvPr id="7" name="TextBox 6"/>
            <p:cNvSpPr txBox="1"/>
            <p:nvPr/>
          </p:nvSpPr>
          <p:spPr>
            <a:xfrm>
              <a:off x="2635386" y="5807690"/>
              <a:ext cx="9304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Pre-school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education</a:t>
              </a:r>
            </a:p>
          </p:txBody>
        </p:sp>
        <p:sp>
          <p:nvSpPr>
            <p:cNvPr id="8" name="TextBox 7"/>
            <p:cNvSpPr txBox="1"/>
            <p:nvPr/>
          </p:nvSpPr>
          <p:spPr>
            <a:xfrm>
              <a:off x="3298371" y="5425042"/>
              <a:ext cx="10514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Public </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infrastructure</a:t>
              </a:r>
            </a:p>
          </p:txBody>
        </p:sp>
        <p:sp>
          <p:nvSpPr>
            <p:cNvPr id="9" name="TextBox 8"/>
            <p:cNvSpPr txBox="1"/>
            <p:nvPr/>
          </p:nvSpPr>
          <p:spPr>
            <a:xfrm>
              <a:off x="4045057" y="5799394"/>
              <a:ext cx="12612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Community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Health Workers</a:t>
              </a:r>
            </a:p>
          </p:txBody>
        </p:sp>
        <p:sp>
          <p:nvSpPr>
            <p:cNvPr id="10" name="TextBox 9"/>
            <p:cNvSpPr txBox="1"/>
            <p:nvPr/>
          </p:nvSpPr>
          <p:spPr>
            <a:xfrm>
              <a:off x="4749589" y="5402226"/>
              <a:ext cx="10358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Government </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bonds</a:t>
              </a:r>
            </a:p>
          </p:txBody>
        </p:sp>
        <p:sp>
          <p:nvSpPr>
            <p:cNvPr id="11" name="TextBox 10"/>
            <p:cNvSpPr txBox="1"/>
            <p:nvPr/>
          </p:nvSpPr>
          <p:spPr>
            <a:xfrm>
              <a:off x="5472775" y="5794215"/>
              <a:ext cx="11604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Cardiovascular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research</a:t>
              </a:r>
            </a:p>
          </p:txBody>
        </p:sp>
        <p:sp>
          <p:nvSpPr>
            <p:cNvPr id="12" name="Isosceles Triangle 11"/>
            <p:cNvSpPr/>
            <p:nvPr/>
          </p:nvSpPr>
          <p:spPr>
            <a:xfrm>
              <a:off x="2256773" y="5203981"/>
              <a:ext cx="249300" cy="18624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2975282" y="5217282"/>
              <a:ext cx="249300" cy="18624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3666058" y="5218228"/>
              <a:ext cx="249300" cy="18624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4412300" y="5213889"/>
              <a:ext cx="249300" cy="18624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5129500" y="5221478"/>
              <a:ext cx="249300" cy="18624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5846700" y="5237508"/>
              <a:ext cx="249300" cy="18624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3" idx="3"/>
              <a:endCxn id="7" idx="0"/>
            </p:cNvCxnSpPr>
            <p:nvPr/>
          </p:nvCxnSpPr>
          <p:spPr>
            <a:xfrm>
              <a:off x="3099932" y="5403529"/>
              <a:ext cx="703" cy="404161"/>
            </a:xfrm>
            <a:prstGeom prst="line">
              <a:avLst/>
            </a:prstGeom>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4536950" y="5352795"/>
              <a:ext cx="703" cy="404161"/>
            </a:xfrm>
            <a:prstGeom prst="line">
              <a:avLst/>
            </a:prstGeom>
            <a:ln/>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a:off x="5970647" y="5399296"/>
              <a:ext cx="703" cy="404161"/>
            </a:xfrm>
            <a:prstGeom prst="line">
              <a:avLst/>
            </a:prstGeom>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7696044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29761" y="1372991"/>
            <a:ext cx="4718145" cy="116239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defPPr>
              <a:defRPr lang="en-US"/>
            </a:defPPr>
            <a:lvl1pPr algn="ctr" defTabSz="1042988" eaLnBrk="1" hangingPunct="1">
              <a:spcBef>
                <a:spcPct val="0"/>
              </a:spcBef>
              <a:defRPr sz="2800" b="1" i="0" kern="0">
                <a:solidFill>
                  <a:srgbClr val="000066"/>
                </a:solidFill>
                <a:latin typeface="+mj-lt"/>
                <a:ea typeface="+mj-ea"/>
                <a:cs typeface="+mj-cs"/>
              </a:defRPr>
            </a:lvl1pPr>
            <a:lvl2pPr algn="ctr" defTabSz="1042988">
              <a:spcBef>
                <a:spcPct val="0"/>
              </a:spcBef>
              <a:defRPr sz="4000" b="1">
                <a:solidFill>
                  <a:srgbClr val="000066"/>
                </a:solidFill>
              </a:defRPr>
            </a:lvl2pPr>
            <a:lvl3pPr algn="ctr" defTabSz="1042988">
              <a:spcBef>
                <a:spcPct val="0"/>
              </a:spcBef>
              <a:defRPr sz="4000" b="1">
                <a:solidFill>
                  <a:srgbClr val="000066"/>
                </a:solidFill>
              </a:defRPr>
            </a:lvl3pPr>
            <a:lvl4pPr algn="ctr" defTabSz="1042988">
              <a:spcBef>
                <a:spcPct val="0"/>
              </a:spcBef>
              <a:defRPr sz="4000" b="1">
                <a:solidFill>
                  <a:srgbClr val="000066"/>
                </a:solidFill>
              </a:defRPr>
            </a:lvl4pPr>
            <a:lvl5pPr algn="ctr" defTabSz="1042988">
              <a:spcBef>
                <a:spcPct val="0"/>
              </a:spcBef>
              <a:defRPr sz="4000" b="1">
                <a:solidFill>
                  <a:srgbClr val="000066"/>
                </a:solidFill>
              </a:defRPr>
            </a:lvl5pPr>
            <a:lvl6pPr marL="457200" algn="ctr" defTabSz="1042988" fontAlgn="base">
              <a:spcBef>
                <a:spcPct val="0"/>
              </a:spcBef>
              <a:spcAft>
                <a:spcPct val="0"/>
              </a:spcAft>
              <a:defRPr sz="4000" b="1">
                <a:solidFill>
                  <a:srgbClr val="000066"/>
                </a:solidFill>
              </a:defRPr>
            </a:lvl6pPr>
            <a:lvl7pPr marL="914400" algn="ctr" defTabSz="1042988" fontAlgn="base">
              <a:spcBef>
                <a:spcPct val="0"/>
              </a:spcBef>
              <a:spcAft>
                <a:spcPct val="0"/>
              </a:spcAft>
              <a:defRPr sz="4000" b="1">
                <a:solidFill>
                  <a:srgbClr val="000066"/>
                </a:solidFill>
              </a:defRPr>
            </a:lvl7pPr>
            <a:lvl8pPr marL="1371600" algn="ctr" defTabSz="1042988" fontAlgn="base">
              <a:spcBef>
                <a:spcPct val="0"/>
              </a:spcBef>
              <a:spcAft>
                <a:spcPct val="0"/>
              </a:spcAft>
              <a:defRPr sz="4000" b="1">
                <a:solidFill>
                  <a:srgbClr val="000066"/>
                </a:solidFill>
              </a:defRPr>
            </a:lvl8pPr>
            <a:lvl9pPr marL="1828800" algn="ctr" defTabSz="1042988" fontAlgn="base">
              <a:spcBef>
                <a:spcPct val="0"/>
              </a:spcBef>
              <a:spcAft>
                <a:spcPct val="0"/>
              </a:spcAft>
              <a:defRPr sz="4000" b="1">
                <a:solidFill>
                  <a:srgbClr val="000066"/>
                </a:solidFill>
              </a:defRPr>
            </a:lvl9pPr>
          </a:lstStyle>
          <a:p>
            <a:r>
              <a:rPr lang="en-US" sz="1800" dirty="0">
                <a:solidFill>
                  <a:schemeClr val="accent1">
                    <a:lumMod val="75000"/>
                  </a:schemeClr>
                </a:solidFill>
                <a:latin typeface="+mn-lt"/>
              </a:rPr>
              <a:t>Top 10 countries with most under- and un-vaccinated children (DTP3), in 2017</a:t>
            </a:r>
          </a:p>
        </p:txBody>
      </p:sp>
      <p:sp>
        <p:nvSpPr>
          <p:cNvPr id="7" name="Text Box 20"/>
          <p:cNvSpPr txBox="1">
            <a:spLocks noChangeArrowheads="1"/>
          </p:cNvSpPr>
          <p:nvPr/>
        </p:nvSpPr>
        <p:spPr bwMode="auto">
          <a:xfrm>
            <a:off x="0" y="6277284"/>
            <a:ext cx="4209868" cy="47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605" tIns="47302" rIns="94605" bIns="47302">
            <a:spAutoFit/>
          </a:bodyPr>
          <a:lstStyle>
            <a:lvl1pPr defTabSz="1042988" eaLnBrk="0" hangingPunct="0">
              <a:spcBef>
                <a:spcPct val="80000"/>
              </a:spcBef>
              <a:buClr>
                <a:srgbClr val="1E7FB8"/>
              </a:buClr>
              <a:buFont typeface="Wingdings" pitchFamily="2" charset="2"/>
              <a:buChar char="l"/>
              <a:defRPr sz="2800">
                <a:solidFill>
                  <a:srgbClr val="000066"/>
                </a:solidFill>
                <a:latin typeface="Arial" charset="0"/>
                <a:cs typeface="Arial" charset="0"/>
              </a:defRPr>
            </a:lvl1pPr>
            <a:lvl2pPr marL="742950" indent="-285750" defTabSz="1042988" eaLnBrk="0" hangingPunct="0">
              <a:spcBef>
                <a:spcPct val="20000"/>
              </a:spcBef>
              <a:buClr>
                <a:srgbClr val="1E7FB8"/>
              </a:buClr>
              <a:buFont typeface="Arial" charset="0"/>
              <a:buChar char="–"/>
              <a:defRPr sz="2400">
                <a:solidFill>
                  <a:srgbClr val="000066"/>
                </a:solidFill>
                <a:latin typeface="Arial" charset="0"/>
                <a:cs typeface="Arial" charset="0"/>
              </a:defRPr>
            </a:lvl2pPr>
            <a:lvl3pPr marL="1143000" indent="-228600" defTabSz="1042988" eaLnBrk="0" hangingPunct="0">
              <a:spcBef>
                <a:spcPct val="20000"/>
              </a:spcBef>
              <a:buClr>
                <a:srgbClr val="1E7FB8"/>
              </a:buClr>
              <a:buChar char="•"/>
              <a:defRPr sz="2400">
                <a:solidFill>
                  <a:srgbClr val="000066"/>
                </a:solidFill>
                <a:latin typeface="Arial Narrow" pitchFamily="34" charset="0"/>
                <a:cs typeface="Arial" charset="0"/>
              </a:defRPr>
            </a:lvl3pPr>
            <a:lvl4pPr marL="1600200" indent="-228600" defTabSz="1042988" eaLnBrk="0" hangingPunct="0">
              <a:spcBef>
                <a:spcPct val="20000"/>
              </a:spcBef>
              <a:buClr>
                <a:srgbClr val="1E7FB8"/>
              </a:buClr>
              <a:buChar char="–"/>
              <a:defRPr sz="2400">
                <a:solidFill>
                  <a:srgbClr val="000066"/>
                </a:solidFill>
                <a:latin typeface="Arial Narrow" pitchFamily="34" charset="0"/>
                <a:cs typeface="Arial" charset="0"/>
              </a:defRPr>
            </a:lvl4pPr>
            <a:lvl5pPr marL="2057400" indent="-228600" algn="r" defTabSz="1042988" rtl="1" eaLnBrk="0" hangingPunct="0">
              <a:spcBef>
                <a:spcPct val="20000"/>
              </a:spcBef>
              <a:buChar char="»"/>
              <a:defRPr sz="2300">
                <a:solidFill>
                  <a:srgbClr val="000066"/>
                </a:solidFill>
                <a:latin typeface="Arial" charset="0"/>
                <a:cs typeface="Arial" charset="0"/>
              </a:defRPr>
            </a:lvl5pPr>
            <a:lvl6pPr marL="2514600" indent="-228600" algn="r" defTabSz="1042988" rtl="1" eaLnBrk="0" fontAlgn="base" hangingPunct="0">
              <a:spcBef>
                <a:spcPct val="20000"/>
              </a:spcBef>
              <a:spcAft>
                <a:spcPct val="0"/>
              </a:spcAft>
              <a:buChar char="»"/>
              <a:defRPr sz="2300">
                <a:solidFill>
                  <a:srgbClr val="000066"/>
                </a:solidFill>
                <a:latin typeface="Arial" charset="0"/>
                <a:cs typeface="Arial" charset="0"/>
              </a:defRPr>
            </a:lvl6pPr>
            <a:lvl7pPr marL="2971800" indent="-228600" algn="r" defTabSz="1042988" rtl="1" eaLnBrk="0" fontAlgn="base" hangingPunct="0">
              <a:spcBef>
                <a:spcPct val="20000"/>
              </a:spcBef>
              <a:spcAft>
                <a:spcPct val="0"/>
              </a:spcAft>
              <a:buChar char="»"/>
              <a:defRPr sz="2300">
                <a:solidFill>
                  <a:srgbClr val="000066"/>
                </a:solidFill>
                <a:latin typeface="Arial" charset="0"/>
                <a:cs typeface="Arial" charset="0"/>
              </a:defRPr>
            </a:lvl7pPr>
            <a:lvl8pPr marL="3429000" indent="-228600" algn="r" defTabSz="1042988" rtl="1" eaLnBrk="0" fontAlgn="base" hangingPunct="0">
              <a:spcBef>
                <a:spcPct val="20000"/>
              </a:spcBef>
              <a:spcAft>
                <a:spcPct val="0"/>
              </a:spcAft>
              <a:buChar char="»"/>
              <a:defRPr sz="2300">
                <a:solidFill>
                  <a:srgbClr val="000066"/>
                </a:solidFill>
                <a:latin typeface="Arial" charset="0"/>
                <a:cs typeface="Arial" charset="0"/>
              </a:defRPr>
            </a:lvl8pPr>
            <a:lvl9pPr marL="3886200" indent="-228600" algn="r" defTabSz="1042988" rtl="1" eaLnBrk="0" fontAlgn="base" hangingPunct="0">
              <a:spcBef>
                <a:spcPct val="20000"/>
              </a:spcBef>
              <a:spcAft>
                <a:spcPct val="0"/>
              </a:spcAft>
              <a:buChar char="»"/>
              <a:defRPr sz="2300">
                <a:solidFill>
                  <a:srgbClr val="000066"/>
                </a:solidFill>
                <a:latin typeface="Arial" charset="0"/>
                <a:cs typeface="Arial" charset="0"/>
              </a:defRPr>
            </a:lvl9pPr>
          </a:lstStyle>
          <a:p>
            <a:pPr rtl="1" eaLnBrk="1" hangingPunct="1">
              <a:spcBef>
                <a:spcPct val="0"/>
              </a:spcBef>
              <a:buClrTx/>
              <a:buFontTx/>
              <a:buNone/>
            </a:pPr>
            <a:r>
              <a:rPr lang="en-GB" altLang="en-US" sz="816" dirty="0"/>
              <a:t>Source: WHO/UNICEF coverage estimates 2017 revision, July 2018.</a:t>
            </a:r>
          </a:p>
          <a:p>
            <a:pPr eaLnBrk="1" hangingPunct="1">
              <a:spcBef>
                <a:spcPct val="0"/>
              </a:spcBef>
              <a:buClrTx/>
              <a:buNone/>
            </a:pPr>
            <a:r>
              <a:rPr lang="en-GB" altLang="en-US" sz="816" dirty="0"/>
              <a:t>Immunization Vaccines and Biologicals, (IVB), World Health Organization.</a:t>
            </a:r>
          </a:p>
          <a:p>
            <a:pPr eaLnBrk="1" hangingPunct="1">
              <a:spcBef>
                <a:spcPct val="0"/>
              </a:spcBef>
              <a:buClrTx/>
              <a:buNone/>
            </a:pPr>
            <a:r>
              <a:rPr lang="en-GB" altLang="en-US" sz="816" dirty="0"/>
              <a:t>194 WHO Member States. Date of slide: 18 July 2018.</a:t>
            </a:r>
          </a:p>
        </p:txBody>
      </p:sp>
      <p:graphicFrame>
        <p:nvGraphicFramePr>
          <p:cNvPr id="5" name="Chart 4">
            <a:extLst>
              <a:ext uri="{FF2B5EF4-FFF2-40B4-BE49-F238E27FC236}">
                <a16:creationId xmlns:a16="http://schemas.microsoft.com/office/drawing/2014/main" id="{159F3B47-300C-471A-8353-45881215CDE0}"/>
              </a:ext>
            </a:extLst>
          </p:cNvPr>
          <p:cNvGraphicFramePr>
            <a:graphicFrameLocks/>
          </p:cNvGraphicFramePr>
          <p:nvPr>
            <p:extLst>
              <p:ext uri="{D42A27DB-BD31-4B8C-83A1-F6EECF244321}">
                <p14:modId xmlns:p14="http://schemas.microsoft.com/office/powerpoint/2010/main" val="4142769206"/>
              </p:ext>
            </p:extLst>
          </p:nvPr>
        </p:nvGraphicFramePr>
        <p:xfrm>
          <a:off x="882222" y="2469219"/>
          <a:ext cx="4565684" cy="3703316"/>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a:blip r:embed="rId4"/>
          <a:stretch>
            <a:fillRect/>
          </a:stretch>
        </p:blipFill>
        <p:spPr>
          <a:xfrm>
            <a:off x="6110022" y="1372991"/>
            <a:ext cx="5344289" cy="4419408"/>
          </a:xfrm>
          <a:prstGeom prst="rect">
            <a:avLst/>
          </a:prstGeom>
        </p:spPr>
      </p:pic>
      <p:sp>
        <p:nvSpPr>
          <p:cNvPr id="3" name="TextBox 2"/>
          <p:cNvSpPr txBox="1"/>
          <p:nvPr/>
        </p:nvSpPr>
        <p:spPr>
          <a:xfrm rot="20853254">
            <a:off x="2314588" y="2712517"/>
            <a:ext cx="6928756" cy="707886"/>
          </a:xfrm>
          <a:prstGeom prst="rect">
            <a:avLst/>
          </a:prstGeom>
          <a:noFill/>
          <a:ln w="38100">
            <a:solidFill>
              <a:srgbClr val="FF0000"/>
            </a:solidFill>
          </a:ln>
        </p:spPr>
        <p:txBody>
          <a:bodyPr wrap="none" rtlCol="0">
            <a:spAutoFit/>
          </a:bodyPr>
          <a:lstStyle/>
          <a:p>
            <a:r>
              <a:rPr lang="en-US" sz="4000" dirty="0" smtClean="0">
                <a:solidFill>
                  <a:srgbClr val="FF0000"/>
                </a:solidFill>
              </a:rPr>
              <a:t>We still have a lot of work to do!</a:t>
            </a:r>
            <a:endParaRPr lang="en-US" sz="4000" dirty="0">
              <a:solidFill>
                <a:srgbClr val="FF0000"/>
              </a:solidFill>
            </a:endParaRPr>
          </a:p>
        </p:txBody>
      </p:sp>
      <p:sp>
        <p:nvSpPr>
          <p:cNvPr id="4" name="Title 3"/>
          <p:cNvSpPr>
            <a:spLocks noGrp="1"/>
          </p:cNvSpPr>
          <p:nvPr>
            <p:ph type="title"/>
          </p:nvPr>
        </p:nvSpPr>
        <p:spPr/>
        <p:txBody>
          <a:bodyPr/>
          <a:lstStyle/>
          <a:p>
            <a:pPr algn="ctr"/>
            <a:r>
              <a:rPr lang="en-US" b="1" dirty="0" smtClean="0">
                <a:solidFill>
                  <a:srgbClr val="0070C0"/>
                </a:solidFill>
                <a:latin typeface="+mn-lt"/>
              </a:rPr>
              <a:t>Conclusion</a:t>
            </a:r>
            <a:endParaRPr lang="en-US" b="1" dirty="0">
              <a:solidFill>
                <a:srgbClr val="0070C0"/>
              </a:solidFill>
              <a:latin typeface="+mn-lt"/>
            </a:endParaRPr>
          </a:p>
        </p:txBody>
      </p:sp>
    </p:spTree>
    <p:extLst>
      <p:ext uri="{BB962C8B-B14F-4D97-AF65-F5344CB8AC3E}">
        <p14:creationId xmlns:p14="http://schemas.microsoft.com/office/powerpoint/2010/main" val="85249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0070C0"/>
                </a:solidFill>
                <a:latin typeface="+mn-lt"/>
              </a:rPr>
              <a:t>VPD </a:t>
            </a:r>
            <a:r>
              <a:rPr lang="en-US" sz="4000" b="1" dirty="0" smtClean="0">
                <a:solidFill>
                  <a:srgbClr val="0070C0"/>
                </a:solidFill>
                <a:latin typeface="+mn-lt"/>
              </a:rPr>
              <a:t>Activity </a:t>
            </a:r>
            <a:endParaRPr lang="en-US" sz="4000" b="1" dirty="0">
              <a:solidFill>
                <a:srgbClr val="0070C0"/>
              </a:solidFill>
              <a:latin typeface="+mn-lt"/>
            </a:endParaRPr>
          </a:p>
        </p:txBody>
      </p:sp>
      <p:sp>
        <p:nvSpPr>
          <p:cNvPr id="3" name="Content Placeholder 2"/>
          <p:cNvSpPr>
            <a:spLocks noGrp="1"/>
          </p:cNvSpPr>
          <p:nvPr>
            <p:ph idx="1"/>
          </p:nvPr>
        </p:nvSpPr>
        <p:spPr/>
        <p:txBody>
          <a:bodyPr/>
          <a:lstStyle/>
          <a:p>
            <a:r>
              <a:rPr lang="en-US" dirty="0" smtClean="0"/>
              <a:t>Instructions:</a:t>
            </a:r>
          </a:p>
          <a:p>
            <a:pPr lvl="1">
              <a:buSzPct val="75000"/>
              <a:buFont typeface="Courier New" panose="02070309020205020404" pitchFamily="49" charset="0"/>
              <a:buChar char="o"/>
            </a:pPr>
            <a:r>
              <a:rPr lang="en-US" dirty="0" smtClean="0"/>
              <a:t>Review worksheet that is being distributed</a:t>
            </a:r>
          </a:p>
          <a:p>
            <a:pPr lvl="1">
              <a:buSzPct val="75000"/>
              <a:buFont typeface="Courier New" panose="02070309020205020404" pitchFamily="49" charset="0"/>
              <a:buChar char="o"/>
            </a:pPr>
            <a:r>
              <a:rPr lang="en-US" dirty="0" smtClean="0"/>
              <a:t>Walk around the room and read the specific VPD </a:t>
            </a:r>
            <a:r>
              <a:rPr lang="en-US" dirty="0" smtClean="0"/>
              <a:t>posters </a:t>
            </a:r>
            <a:endParaRPr lang="en-US" dirty="0" smtClean="0"/>
          </a:p>
          <a:p>
            <a:pPr lvl="1">
              <a:buSzPct val="75000"/>
              <a:buFont typeface="Courier New" panose="02070309020205020404" pitchFamily="49" charset="0"/>
              <a:buChar char="o"/>
            </a:pPr>
            <a:r>
              <a:rPr lang="en-US" dirty="0" smtClean="0"/>
              <a:t>Use the information on the posters to complete your worksheet </a:t>
            </a:r>
            <a:r>
              <a:rPr lang="en-US" dirty="0" smtClean="0">
                <a:solidFill>
                  <a:srgbClr val="FF0000"/>
                </a:solidFill>
              </a:rPr>
              <a:t>(45 min)</a:t>
            </a:r>
          </a:p>
          <a:p>
            <a:pPr lvl="1">
              <a:buSzPct val="75000"/>
              <a:buFont typeface="Courier New" panose="02070309020205020404" pitchFamily="49" charset="0"/>
              <a:buChar char="o"/>
            </a:pPr>
            <a:r>
              <a:rPr lang="en-US" dirty="0" smtClean="0">
                <a:solidFill>
                  <a:srgbClr val="FF0000"/>
                </a:solidFill>
              </a:rPr>
              <a:t>We will discuss together as a group at the completion of the activity</a:t>
            </a:r>
            <a:endParaRPr lang="en-US" dirty="0">
              <a:solidFill>
                <a:srgbClr val="FF0000"/>
              </a:solidFill>
            </a:endParaRPr>
          </a:p>
        </p:txBody>
      </p:sp>
    </p:spTree>
    <p:extLst>
      <p:ext uri="{BB962C8B-B14F-4D97-AF65-F5344CB8AC3E}">
        <p14:creationId xmlns:p14="http://schemas.microsoft.com/office/powerpoint/2010/main" val="37105302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4505"/>
            <a:ext cx="10515600" cy="1325563"/>
          </a:xfrm>
        </p:spPr>
        <p:txBody>
          <a:bodyPr>
            <a:normAutofit/>
          </a:bodyPr>
          <a:lstStyle/>
          <a:p>
            <a:pPr algn="ctr"/>
            <a:r>
              <a:rPr lang="en-US" sz="4000" b="1" dirty="0" smtClean="0">
                <a:solidFill>
                  <a:srgbClr val="0070C0"/>
                </a:solidFill>
                <a:latin typeface="+mn-lt"/>
              </a:rPr>
              <a:t>What are Vaccine </a:t>
            </a:r>
            <a:r>
              <a:rPr lang="en-US" sz="4000" b="1" dirty="0">
                <a:solidFill>
                  <a:srgbClr val="0070C0"/>
                </a:solidFill>
                <a:latin typeface="+mn-lt"/>
              </a:rPr>
              <a:t>Preventable Diseases </a:t>
            </a:r>
            <a:r>
              <a:rPr lang="en-US" sz="4000" b="1" dirty="0" smtClean="0">
                <a:solidFill>
                  <a:srgbClr val="0070C0"/>
                </a:solidFill>
                <a:latin typeface="+mn-lt"/>
              </a:rPr>
              <a:t>(VPDs)?</a:t>
            </a:r>
            <a:endParaRPr lang="en-US" sz="4000" b="1" dirty="0">
              <a:latin typeface="+mn-lt"/>
            </a:endParaRPr>
          </a:p>
        </p:txBody>
      </p:sp>
      <p:sp>
        <p:nvSpPr>
          <p:cNvPr id="3" name="Content Placeholder 2"/>
          <p:cNvSpPr>
            <a:spLocks noGrp="1"/>
          </p:cNvSpPr>
          <p:nvPr>
            <p:ph idx="1"/>
          </p:nvPr>
        </p:nvSpPr>
        <p:spPr>
          <a:xfrm>
            <a:off x="590211" y="1446849"/>
            <a:ext cx="11112351" cy="1417206"/>
          </a:xfrm>
        </p:spPr>
        <p:txBody>
          <a:bodyPr>
            <a:normAutofit/>
          </a:bodyPr>
          <a:lstStyle/>
          <a:p>
            <a:r>
              <a:rPr lang="en-US" dirty="0" smtClean="0"/>
              <a:t>Infectious d</a:t>
            </a:r>
            <a:r>
              <a:rPr lang="en-US" dirty="0" smtClean="0"/>
              <a:t>iseases </a:t>
            </a:r>
            <a:r>
              <a:rPr lang="en-US" dirty="0" smtClean="0"/>
              <a:t>for which vaccines exist that can confer partial or complete </a:t>
            </a:r>
            <a:r>
              <a:rPr lang="en-US" dirty="0" smtClean="0"/>
              <a:t>protection</a:t>
            </a:r>
          </a:p>
          <a:p>
            <a:pPr lvl="1"/>
            <a:r>
              <a:rPr lang="en-US" dirty="0"/>
              <a:t>25 licenses vaccines against bacterial and viral </a:t>
            </a:r>
            <a:r>
              <a:rPr lang="en-US" dirty="0" smtClean="0"/>
              <a:t>infections</a:t>
            </a:r>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2600" y="2900998"/>
            <a:ext cx="2329962" cy="1758925"/>
          </a:xfrm>
          <a:prstGeom prst="rect">
            <a:avLst/>
          </a:prstGeom>
          <a:noFill/>
          <a:ln>
            <a:noFill/>
          </a:ln>
          <a:effectLst/>
          <a:extLst/>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5303635" y="4992256"/>
            <a:ext cx="2064319" cy="1565455"/>
          </a:xfrm>
          <a:prstGeom prst="rect">
            <a:avLst/>
          </a:prstGeom>
          <a:noFill/>
          <a:ln>
            <a:noFill/>
          </a:ln>
          <a:extLst/>
        </p:spPr>
      </p:pic>
      <p:pic>
        <p:nvPicPr>
          <p:cNvPr id="7" name="Picture 6" descr="diphaap001"/>
          <p:cNvPicPr/>
          <p:nvPr/>
        </p:nvPicPr>
        <p:blipFill>
          <a:blip r:embed="rId5">
            <a:extLst>
              <a:ext uri="{28A0092B-C50C-407E-A947-70E740481C1C}">
                <a14:useLocalDpi xmlns:a14="http://schemas.microsoft.com/office/drawing/2010/main" val="0"/>
              </a:ext>
            </a:extLst>
          </a:blip>
          <a:srcRect/>
          <a:stretch>
            <a:fillRect/>
          </a:stretch>
        </p:blipFill>
        <p:spPr bwMode="auto">
          <a:xfrm>
            <a:off x="7367953" y="2900998"/>
            <a:ext cx="2004647" cy="1405311"/>
          </a:xfrm>
          <a:prstGeom prst="rect">
            <a:avLst/>
          </a:prstGeom>
          <a:noFill/>
          <a:ln>
            <a:noFill/>
          </a:ln>
          <a:extLst/>
        </p:spPr>
      </p:pic>
      <p:pic>
        <p:nvPicPr>
          <p:cNvPr id="8" name="Picture 7" descr="http://www.cdc.gov/pertussis/images/pertussis-baby-two-lg.jpg"/>
          <p:cNvPicPr/>
          <p:nvPr/>
        </p:nvPicPr>
        <p:blipFill>
          <a:blip r:embed="rId6">
            <a:extLst>
              <a:ext uri="{28A0092B-C50C-407E-A947-70E740481C1C}">
                <a14:useLocalDpi xmlns:a14="http://schemas.microsoft.com/office/drawing/2010/main" val="0"/>
              </a:ext>
            </a:extLst>
          </a:blip>
          <a:srcRect/>
          <a:stretch>
            <a:fillRect/>
          </a:stretch>
        </p:blipFill>
        <p:spPr bwMode="auto">
          <a:xfrm>
            <a:off x="7367953" y="4306310"/>
            <a:ext cx="2004647" cy="2270760"/>
          </a:xfrm>
          <a:prstGeom prst="rect">
            <a:avLst/>
          </a:prstGeom>
          <a:noFill/>
          <a:ln>
            <a:noFill/>
          </a:ln>
          <a:extLst/>
        </p:spPr>
      </p:pic>
      <p:pic>
        <p:nvPicPr>
          <p:cNvPr id="9" name="Picture 8" descr="C:\Users\dvj3\Pictures\Hepatitis A.tiff"/>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60435" y="4811166"/>
            <a:ext cx="2743200" cy="1765904"/>
          </a:xfrm>
          <a:prstGeom prst="rect">
            <a:avLst/>
          </a:prstGeom>
          <a:noFill/>
          <a:ln>
            <a:noFill/>
          </a:ln>
          <a:extLst/>
        </p:spPr>
      </p:pic>
      <p:pic>
        <p:nvPicPr>
          <p:cNvPr id="10" name="Picture 9" descr="C:\Users\dvj3\Pictures\Tetanus_face.tiff"/>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66591" y="2879865"/>
            <a:ext cx="2101363" cy="2110616"/>
          </a:xfrm>
          <a:prstGeom prst="rect">
            <a:avLst/>
          </a:prstGeom>
          <a:noFill/>
          <a:ln>
            <a:noFill/>
          </a:ln>
          <a:extLst/>
        </p:spPr>
      </p:pic>
      <p:pic>
        <p:nvPicPr>
          <p:cNvPr id="11" name="Picture 10"/>
          <p:cNvPicPr/>
          <p:nvPr/>
        </p:nvPicPr>
        <p:blipFill rotWithShape="1">
          <a:blip r:embed="rId9" cstate="print">
            <a:extLst>
              <a:ext uri="{28A0092B-C50C-407E-A947-70E740481C1C}">
                <a14:useLocalDpi xmlns:a14="http://schemas.microsoft.com/office/drawing/2010/main" val="0"/>
              </a:ext>
            </a:extLst>
          </a:blip>
          <a:srcRect r="2807" b="5555"/>
          <a:stretch/>
        </p:blipFill>
        <p:spPr>
          <a:xfrm>
            <a:off x="2875085" y="2879866"/>
            <a:ext cx="2391506" cy="1931300"/>
          </a:xfrm>
          <a:prstGeom prst="rect">
            <a:avLst/>
          </a:prstGeom>
        </p:spPr>
      </p:pic>
      <p:pic>
        <p:nvPicPr>
          <p:cNvPr id="13" name="Picture 12"/>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0211" y="4811166"/>
            <a:ext cx="2284875" cy="1765904"/>
          </a:xfrm>
          <a:prstGeom prst="rect">
            <a:avLst/>
          </a:prstGeom>
          <a:noFill/>
          <a:ln>
            <a:noFill/>
          </a:ln>
          <a:effectLst/>
          <a:extLst/>
        </p:spPr>
      </p:pic>
      <p:pic>
        <p:nvPicPr>
          <p:cNvPr id="14" name="Picture 13"/>
          <p:cNvPicPr/>
          <p:nvPr/>
        </p:nvPicPr>
        <p:blipFill>
          <a:blip r:embed="rId11" cstate="print">
            <a:extLst>
              <a:ext uri="{28A0092B-C50C-407E-A947-70E740481C1C}">
                <a14:useLocalDpi xmlns:a14="http://schemas.microsoft.com/office/drawing/2010/main" val="0"/>
              </a:ext>
            </a:extLst>
          </a:blip>
          <a:srcRect t="974" r="22977"/>
          <a:stretch>
            <a:fillRect/>
          </a:stretch>
        </p:blipFill>
        <p:spPr bwMode="auto">
          <a:xfrm>
            <a:off x="590212" y="2879865"/>
            <a:ext cx="2284874" cy="1947111"/>
          </a:xfrm>
          <a:prstGeom prst="rect">
            <a:avLst/>
          </a:prstGeom>
          <a:noFill/>
          <a:ln>
            <a:noFill/>
          </a:ln>
          <a:effectLst/>
          <a:extLst/>
        </p:spPr>
      </p:pic>
      <p:pic>
        <p:nvPicPr>
          <p:cNvPr id="4" name="Picture 3"/>
          <p:cNvPicPr>
            <a:picLocks noChangeAspect="1"/>
          </p:cNvPicPr>
          <p:nvPr/>
        </p:nvPicPr>
        <p:blipFill rotWithShape="1">
          <a:blip r:embed="rId12"/>
          <a:srcRect l="13547"/>
          <a:stretch/>
        </p:blipFill>
        <p:spPr>
          <a:xfrm>
            <a:off x="9372600" y="4659923"/>
            <a:ext cx="2329962" cy="1917147"/>
          </a:xfrm>
          <a:prstGeom prst="rect">
            <a:avLst/>
          </a:prstGeom>
        </p:spPr>
      </p:pic>
    </p:spTree>
    <p:extLst>
      <p:ext uri="{BB962C8B-B14F-4D97-AF65-F5344CB8AC3E}">
        <p14:creationId xmlns:p14="http://schemas.microsoft.com/office/powerpoint/2010/main" val="41024731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0070C0"/>
                </a:solidFill>
                <a:latin typeface="+mn-lt"/>
              </a:rPr>
              <a:t>Summary</a:t>
            </a:r>
            <a:endParaRPr lang="en-US" sz="4000" b="1" dirty="0">
              <a:solidFill>
                <a:srgbClr val="0070C0"/>
              </a:solidFill>
              <a:latin typeface="+mn-lt"/>
            </a:endParaRPr>
          </a:p>
        </p:txBody>
      </p:sp>
      <p:sp>
        <p:nvSpPr>
          <p:cNvPr id="3" name="Content Placeholder 2"/>
          <p:cNvSpPr>
            <a:spLocks noGrp="1"/>
          </p:cNvSpPr>
          <p:nvPr>
            <p:ph idx="1"/>
          </p:nvPr>
        </p:nvSpPr>
        <p:spPr/>
        <p:txBody>
          <a:bodyPr/>
          <a:lstStyle/>
          <a:p>
            <a:r>
              <a:rPr lang="en-US" dirty="0" smtClean="0"/>
              <a:t>Vaccine preventable diseases contribute to significant burden, particularly in low and lower-middle income settings</a:t>
            </a:r>
          </a:p>
          <a:p>
            <a:r>
              <a:rPr lang="en-US" dirty="0" smtClean="0"/>
              <a:t>Use of vaccines has decreased the burden of VPDs</a:t>
            </a:r>
          </a:p>
          <a:p>
            <a:r>
              <a:rPr lang="en-US" dirty="0" smtClean="0"/>
              <a:t>Commitment to surveillance and immunization programs can continue to decrease the burden of VPDs and meet GVAP goals</a:t>
            </a:r>
          </a:p>
          <a:p>
            <a:endParaRPr lang="en-US" dirty="0"/>
          </a:p>
        </p:txBody>
      </p:sp>
    </p:spTree>
    <p:extLst>
      <p:ext uri="{BB962C8B-B14F-4D97-AF65-F5344CB8AC3E}">
        <p14:creationId xmlns:p14="http://schemas.microsoft.com/office/powerpoint/2010/main" val="37099834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a:bodyPr>
          <a:lstStyle/>
          <a:p>
            <a:pPr>
              <a:defRPr/>
            </a:pPr>
            <a:r>
              <a:rPr lang="en-US" altLang="en-US" sz="4000" dirty="0">
                <a:solidFill>
                  <a:srgbClr val="0070C0"/>
                </a:solidFill>
                <a:latin typeface="+mn-lt"/>
                <a:ea typeface="+mn-ea"/>
                <a:cs typeface="+mn-cs"/>
              </a:rPr>
              <a:t>Additional VPD Resources</a:t>
            </a:r>
            <a:endParaRPr lang="es-CO" altLang="en-US" sz="4000" dirty="0">
              <a:solidFill>
                <a:srgbClr val="0070C0"/>
              </a:solidFill>
              <a:latin typeface="+mn-lt"/>
              <a:ea typeface="+mn-ea"/>
              <a:cs typeface="+mn-cs"/>
            </a:endParaRPr>
          </a:p>
        </p:txBody>
      </p:sp>
      <p:sp>
        <p:nvSpPr>
          <p:cNvPr id="129027" name="Rectangle 3"/>
          <p:cNvSpPr>
            <a:spLocks noGrp="1" noChangeArrowheads="1"/>
          </p:cNvSpPr>
          <p:nvPr>
            <p:ph idx="1"/>
          </p:nvPr>
        </p:nvSpPr>
        <p:spPr>
          <a:xfrm>
            <a:off x="490194" y="1842155"/>
            <a:ext cx="11283884" cy="4114800"/>
          </a:xfrm>
        </p:spPr>
        <p:txBody>
          <a:bodyPr>
            <a:normAutofit fontScale="85000" lnSpcReduction="20000"/>
          </a:bodyPr>
          <a:lstStyle/>
          <a:p>
            <a:pPr>
              <a:spcBef>
                <a:spcPts val="100"/>
              </a:spcBef>
              <a:spcAft>
                <a:spcPts val="100"/>
              </a:spcAft>
            </a:pPr>
            <a:r>
              <a:rPr lang="en-US" altLang="en-US" sz="2400" dirty="0"/>
              <a:t>CDC Epidemiology &amp; Surveillance of VPDs (Pink Book) </a:t>
            </a:r>
            <a:r>
              <a:rPr lang="en-US" altLang="en-US" sz="2400" dirty="0">
                <a:hlinkClick r:id="rId3"/>
              </a:rPr>
              <a:t>http://www.cdc.gov/vaccines/pubs/pinkbook/index.html</a:t>
            </a:r>
            <a:endParaRPr lang="en-US" altLang="en-US" sz="2400" dirty="0"/>
          </a:p>
          <a:p>
            <a:pPr>
              <a:spcBef>
                <a:spcPts val="100"/>
              </a:spcBef>
              <a:spcAft>
                <a:spcPts val="100"/>
              </a:spcAft>
            </a:pPr>
            <a:endParaRPr lang="en-US" altLang="en-US" sz="2400" dirty="0"/>
          </a:p>
          <a:p>
            <a:pPr>
              <a:spcBef>
                <a:spcPts val="100"/>
              </a:spcBef>
              <a:spcAft>
                <a:spcPts val="100"/>
              </a:spcAft>
            </a:pPr>
            <a:r>
              <a:rPr lang="en-US" altLang="en-US" sz="2400" dirty="0"/>
              <a:t>Webinar Series for Pink Book </a:t>
            </a:r>
            <a:r>
              <a:rPr lang="en-US" altLang="en-US" sz="2400" dirty="0">
                <a:hlinkClick r:id="rId4"/>
              </a:rPr>
              <a:t>http://www.cdc.gov/vaccines/ed/webinar-epv/index.html</a:t>
            </a:r>
            <a:endParaRPr lang="en-US" altLang="en-US" sz="2400" dirty="0"/>
          </a:p>
          <a:p>
            <a:pPr>
              <a:spcBef>
                <a:spcPts val="100"/>
              </a:spcBef>
              <a:spcAft>
                <a:spcPts val="100"/>
              </a:spcAft>
            </a:pPr>
            <a:endParaRPr lang="en-US" altLang="en-US" sz="2400" dirty="0"/>
          </a:p>
          <a:p>
            <a:pPr>
              <a:spcBef>
                <a:spcPts val="100"/>
              </a:spcBef>
              <a:spcAft>
                <a:spcPts val="100"/>
              </a:spcAft>
            </a:pPr>
            <a:r>
              <a:rPr lang="en-US" altLang="en-US" sz="2400" dirty="0"/>
              <a:t>Immunization Essentials: A Practical Field Guide – </a:t>
            </a:r>
            <a:r>
              <a:rPr lang="en-US" altLang="en-US" sz="2400" dirty="0">
                <a:hlinkClick r:id="rId5"/>
              </a:rPr>
              <a:t>http://</a:t>
            </a:r>
            <a:r>
              <a:rPr lang="en-US" altLang="en-US" sz="2400" dirty="0" smtClean="0">
                <a:hlinkClick r:id="rId5"/>
              </a:rPr>
              <a:t>www.immunizationbasics.jsi.com/Resources_General.htm</a:t>
            </a:r>
            <a:endParaRPr lang="en-US" altLang="en-US" sz="2400" dirty="0" smtClean="0"/>
          </a:p>
          <a:p>
            <a:pPr>
              <a:spcBef>
                <a:spcPts val="100"/>
              </a:spcBef>
              <a:spcAft>
                <a:spcPts val="100"/>
              </a:spcAft>
            </a:pPr>
            <a:endParaRPr lang="en-US" altLang="en-US" sz="2400" dirty="0"/>
          </a:p>
          <a:p>
            <a:pPr>
              <a:spcBef>
                <a:spcPts val="100"/>
              </a:spcBef>
              <a:spcAft>
                <a:spcPts val="100"/>
              </a:spcAft>
            </a:pPr>
            <a:r>
              <a:rPr lang="en-US" altLang="en-US" sz="2400" dirty="0" smtClean="0"/>
              <a:t>Summary tables of WHO recommendations for vaccines - </a:t>
            </a:r>
            <a:r>
              <a:rPr lang="en-US" altLang="en-US" sz="2400" dirty="0">
                <a:solidFill>
                  <a:srgbClr val="FF0000"/>
                </a:solidFill>
                <a:hlinkClick r:id="rId6"/>
              </a:rPr>
              <a:t>http://</a:t>
            </a:r>
            <a:r>
              <a:rPr lang="en-US" altLang="en-US" sz="2400" dirty="0" smtClean="0">
                <a:solidFill>
                  <a:srgbClr val="FF0000"/>
                </a:solidFill>
                <a:hlinkClick r:id="rId6"/>
              </a:rPr>
              <a:t>www.who.int/immunization/policy/immunization_tables/en/</a:t>
            </a:r>
            <a:r>
              <a:rPr lang="en-US" altLang="en-US" sz="2400" dirty="0" smtClean="0">
                <a:solidFill>
                  <a:srgbClr val="FF0000"/>
                </a:solidFill>
              </a:rPr>
              <a:t> </a:t>
            </a:r>
          </a:p>
          <a:p>
            <a:pPr>
              <a:spcBef>
                <a:spcPts val="100"/>
              </a:spcBef>
              <a:spcAft>
                <a:spcPts val="100"/>
              </a:spcAft>
            </a:pPr>
            <a:endParaRPr lang="en-US" altLang="en-US" sz="2400" dirty="0" smtClean="0">
              <a:solidFill>
                <a:srgbClr val="FF0000"/>
              </a:solidFill>
            </a:endParaRPr>
          </a:p>
          <a:p>
            <a:pPr>
              <a:spcBef>
                <a:spcPts val="100"/>
              </a:spcBef>
              <a:spcAft>
                <a:spcPts val="100"/>
              </a:spcAft>
            </a:pPr>
            <a:r>
              <a:rPr lang="en-US" altLang="en-US" sz="2400" dirty="0" smtClean="0"/>
              <a:t>WHO Surveillance Standards (2018) –</a:t>
            </a:r>
          </a:p>
          <a:p>
            <a:pPr marL="0" indent="0">
              <a:spcBef>
                <a:spcPts val="100"/>
              </a:spcBef>
              <a:spcAft>
                <a:spcPts val="100"/>
              </a:spcAft>
              <a:buNone/>
            </a:pPr>
            <a:r>
              <a:rPr lang="en-US" altLang="en-US" sz="2400" dirty="0" smtClean="0"/>
              <a:t>    </a:t>
            </a:r>
            <a:r>
              <a:rPr lang="en-US" altLang="en-US" sz="2400" dirty="0">
                <a:hlinkClick r:id="rId7"/>
              </a:rPr>
              <a:t>https://www.who.int/immunization/monitoring_surveillance/burden/vpd/standards/en/</a:t>
            </a:r>
            <a:endParaRPr lang="en-US" altLang="en-US" sz="2400" dirty="0"/>
          </a:p>
          <a:p>
            <a:pPr marL="0" indent="0">
              <a:spcBef>
                <a:spcPts val="100"/>
              </a:spcBef>
              <a:spcAft>
                <a:spcPts val="100"/>
              </a:spcAft>
              <a:buNone/>
            </a:pPr>
            <a:endParaRPr lang="en-US" altLang="en-US" sz="2400" dirty="0" smtClean="0"/>
          </a:p>
          <a:p>
            <a:pPr>
              <a:spcBef>
                <a:spcPts val="100"/>
              </a:spcBef>
              <a:spcAft>
                <a:spcPts val="100"/>
              </a:spcAft>
            </a:pPr>
            <a:r>
              <a:rPr lang="en-US" altLang="en-US" sz="2400" dirty="0" smtClean="0"/>
              <a:t>WHO Vaccine Position Papers</a:t>
            </a:r>
          </a:p>
          <a:p>
            <a:pPr marL="0" indent="0">
              <a:spcBef>
                <a:spcPts val="100"/>
              </a:spcBef>
              <a:spcAft>
                <a:spcPts val="100"/>
              </a:spcAft>
              <a:buNone/>
            </a:pPr>
            <a:r>
              <a:rPr lang="en-US" altLang="en-US" sz="2400" dirty="0"/>
              <a:t>    </a:t>
            </a:r>
            <a:r>
              <a:rPr lang="en-US" altLang="en-US" sz="2400" dirty="0" smtClean="0">
                <a:hlinkClick r:id="rId8"/>
              </a:rPr>
              <a:t>https</a:t>
            </a:r>
            <a:r>
              <a:rPr lang="en-US" altLang="en-US" sz="2400" dirty="0">
                <a:hlinkClick r:id="rId8"/>
              </a:rPr>
              <a:t>://www.who.int/immunization/documents/positionpapers/en</a:t>
            </a:r>
            <a:r>
              <a:rPr lang="en-US" altLang="en-US" sz="2400" dirty="0" smtClean="0">
                <a:hlinkClick r:id="rId8"/>
              </a:rPr>
              <a:t>/</a:t>
            </a:r>
            <a:endParaRPr lang="en-US" altLang="en-US" sz="2400" dirty="0"/>
          </a:p>
          <a:p>
            <a:pPr>
              <a:spcBef>
                <a:spcPts val="100"/>
              </a:spcBef>
              <a:spcAft>
                <a:spcPts val="100"/>
              </a:spcAft>
            </a:pPr>
            <a:endParaRPr lang="en-US" altLang="en-US" sz="2400" dirty="0"/>
          </a:p>
          <a:p>
            <a:pPr>
              <a:spcBef>
                <a:spcPts val="100"/>
              </a:spcBef>
              <a:spcAft>
                <a:spcPts val="100"/>
              </a:spcAft>
            </a:pPr>
            <a:endParaRPr lang="es-CO" altLang="en-US" sz="2400" dirty="0"/>
          </a:p>
        </p:txBody>
      </p:sp>
    </p:spTree>
    <p:extLst>
      <p:ext uri="{BB962C8B-B14F-4D97-AF65-F5344CB8AC3E}">
        <p14:creationId xmlns:p14="http://schemas.microsoft.com/office/powerpoint/2010/main" val="987889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itle 3"/>
          <p:cNvSpPr>
            <a:spLocks noGrp="1"/>
          </p:cNvSpPr>
          <p:nvPr>
            <p:ph type="title"/>
          </p:nvPr>
        </p:nvSpPr>
        <p:spPr>
          <a:xfrm>
            <a:off x="838200" y="186016"/>
            <a:ext cx="10515600" cy="775518"/>
          </a:xfrm>
        </p:spPr>
        <p:txBody>
          <a:bodyPr/>
          <a:lstStyle/>
          <a:p>
            <a:r>
              <a:rPr lang="en-US" altLang="en-US" dirty="0" smtClean="0"/>
              <a:t>Your Best Resource</a:t>
            </a:r>
          </a:p>
        </p:txBody>
      </p:sp>
      <p:sp>
        <p:nvSpPr>
          <p:cNvPr id="9219" name="Content Placeholder 5"/>
          <p:cNvSpPr>
            <a:spLocks noGrp="1"/>
          </p:cNvSpPr>
          <p:nvPr>
            <p:ph idx="1"/>
          </p:nvPr>
        </p:nvSpPr>
        <p:spPr>
          <a:xfrm>
            <a:off x="1981200" y="797350"/>
            <a:ext cx="8229600" cy="1088009"/>
          </a:xfrm>
        </p:spPr>
        <p:txBody>
          <a:bodyPr/>
          <a:lstStyle/>
          <a:p>
            <a:pPr marL="0" indent="0" algn="ctr">
              <a:buNone/>
            </a:pPr>
            <a:r>
              <a:rPr lang="en-US" altLang="en-US" b="1" dirty="0" smtClean="0">
                <a:solidFill>
                  <a:schemeClr val="tx2"/>
                </a:solidFill>
                <a:hlinkClick r:id="rId3"/>
              </a:rPr>
              <a:t>http://www.who.int/immunization/documents/positionpapers/en/</a:t>
            </a:r>
            <a:endParaRPr lang="en-US" altLang="en-US" b="1" dirty="0" smtClean="0">
              <a:solidFill>
                <a:schemeClr val="tx2"/>
              </a:solidFill>
            </a:endParaRPr>
          </a:p>
          <a:p>
            <a:pPr marL="0" indent="0" algn="ctr">
              <a:buNone/>
            </a:pPr>
            <a:endParaRPr lang="en-US" altLang="en-US" b="1" dirty="0" smtClean="0">
              <a:solidFill>
                <a:schemeClr val="tx2"/>
              </a:solidFill>
            </a:endParaRPr>
          </a:p>
          <a:p>
            <a:pPr marL="0" indent="0" algn="ctr">
              <a:buNone/>
            </a:pPr>
            <a:endParaRPr lang="en-US" altLang="en-US" b="1" dirty="0" smtClean="0">
              <a:solidFill>
                <a:schemeClr val="tx2"/>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536"/>
          <a:stretch/>
        </p:blipFill>
        <p:spPr bwMode="auto">
          <a:xfrm>
            <a:off x="363172" y="1658593"/>
            <a:ext cx="11639523" cy="4984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5512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0070C0"/>
                </a:solidFill>
                <a:latin typeface="+mn-lt"/>
              </a:rPr>
              <a:t>Thank </a:t>
            </a:r>
            <a:r>
              <a:rPr lang="en-US" sz="4000" b="1" dirty="0" smtClean="0">
                <a:solidFill>
                  <a:srgbClr val="0070C0"/>
                </a:solidFill>
                <a:latin typeface="+mn-lt"/>
              </a:rPr>
              <a:t>You</a:t>
            </a:r>
            <a:r>
              <a:rPr lang="en-US" sz="4000" b="1" dirty="0" smtClean="0">
                <a:solidFill>
                  <a:srgbClr val="0070C0"/>
                </a:solidFill>
                <a:latin typeface="+mn-lt"/>
              </a:rPr>
              <a:t>!</a:t>
            </a:r>
            <a:endParaRPr lang="en-US" sz="4000" b="1" dirty="0">
              <a:solidFill>
                <a:srgbClr val="0070C0"/>
              </a:solidFill>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3218" y="1825625"/>
            <a:ext cx="5805563" cy="4351338"/>
          </a:xfrm>
        </p:spPr>
      </p:pic>
    </p:spTree>
    <p:extLst>
      <p:ext uri="{BB962C8B-B14F-4D97-AF65-F5344CB8AC3E}">
        <p14:creationId xmlns:p14="http://schemas.microsoft.com/office/powerpoint/2010/main" val="27356666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151779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global burden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87218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accent1">
                    <a:lumMod val="75000"/>
                  </a:schemeClr>
                </a:solidFill>
                <a:latin typeface="+mn-lt"/>
              </a:rPr>
              <a:t>Estimates of pertussis cases and mortality, children aged under 5 years, 2014</a:t>
            </a:r>
            <a:endParaRPr lang="en-US" sz="4000" dirty="0">
              <a:solidFill>
                <a:schemeClr val="accent1">
                  <a:lumMod val="75000"/>
                </a:schemeClr>
              </a:solidFill>
              <a:latin typeface="+mn-lt"/>
            </a:endParaRPr>
          </a:p>
        </p:txBody>
      </p:sp>
      <p:pic>
        <p:nvPicPr>
          <p:cNvPr id="4" name="Content Placeholder 3"/>
          <p:cNvPicPr>
            <a:picLocks noGrp="1"/>
          </p:cNvPicPr>
          <p:nvPr>
            <p:ph idx="1"/>
          </p:nvPr>
        </p:nvPicPr>
        <p:blipFill>
          <a:blip r:embed="rId2"/>
          <a:stretch>
            <a:fillRect/>
          </a:stretch>
        </p:blipFill>
        <p:spPr>
          <a:xfrm>
            <a:off x="668740" y="1856096"/>
            <a:ext cx="10685060" cy="4408226"/>
          </a:xfrm>
          <a:prstGeom prst="rect">
            <a:avLst/>
          </a:prstGeom>
        </p:spPr>
      </p:pic>
    </p:spTree>
    <p:extLst>
      <p:ext uri="{BB962C8B-B14F-4D97-AF65-F5344CB8AC3E}">
        <p14:creationId xmlns:p14="http://schemas.microsoft.com/office/powerpoint/2010/main" val="42260928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accent1">
                    <a:lumMod val="75000"/>
                  </a:schemeClr>
                </a:solidFill>
                <a:latin typeface="+mn-lt"/>
              </a:rPr>
              <a:t>Estimated age-standardized mortality rate of cervical cancer, </a:t>
            </a:r>
            <a:r>
              <a:rPr lang="en-US" sz="4000" dirty="0" smtClean="0">
                <a:solidFill>
                  <a:schemeClr val="accent1">
                    <a:lumMod val="75000"/>
                  </a:schemeClr>
                </a:solidFill>
                <a:latin typeface="+mn-lt"/>
              </a:rPr>
              <a:t>2018</a:t>
            </a:r>
            <a:endParaRPr lang="en-US" sz="4000" dirty="0">
              <a:solidFill>
                <a:schemeClr val="accent1">
                  <a:lumMod val="75000"/>
                </a:schemeClr>
              </a:solidFill>
              <a:latin typeface="+mn-lt"/>
            </a:endParaRPr>
          </a:p>
        </p:txBody>
      </p:sp>
      <p:pic>
        <p:nvPicPr>
          <p:cNvPr id="6" name="Content Placeholder 5"/>
          <p:cNvPicPr>
            <a:picLocks noGrp="1"/>
          </p:cNvPicPr>
          <p:nvPr>
            <p:ph idx="1"/>
          </p:nvPr>
        </p:nvPicPr>
        <p:blipFill>
          <a:blip r:embed="rId3"/>
          <a:stretch>
            <a:fillRect/>
          </a:stretch>
        </p:blipFill>
        <p:spPr>
          <a:xfrm>
            <a:off x="1105723" y="1825625"/>
            <a:ext cx="9980553" cy="4351338"/>
          </a:xfrm>
          <a:prstGeom prst="rect">
            <a:avLst/>
          </a:prstGeom>
        </p:spPr>
      </p:pic>
    </p:spTree>
    <p:extLst>
      <p:ext uri="{BB962C8B-B14F-4D97-AF65-F5344CB8AC3E}">
        <p14:creationId xmlns:p14="http://schemas.microsoft.com/office/powerpoint/2010/main" val="1918057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Impact of selected vaccines</a:t>
            </a:r>
            <a:endParaRPr lang="en-US" dirty="0"/>
          </a:p>
        </p:txBody>
      </p:sp>
    </p:spTree>
    <p:extLst>
      <p:ext uri="{BB962C8B-B14F-4D97-AF65-F5344CB8AC3E}">
        <p14:creationId xmlns:p14="http://schemas.microsoft.com/office/powerpoint/2010/main" val="36545473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p:cNvPicPr>
          <p:nvPr>
            <p:ph idx="11"/>
          </p:nvPr>
        </p:nvPicPr>
        <p:blipFill>
          <a:blip r:embed="rId3">
            <a:extLst>
              <a:ext uri="{28A0092B-C50C-407E-A947-70E740481C1C}">
                <a14:useLocalDpi xmlns:a14="http://schemas.microsoft.com/office/drawing/2010/main" val="0"/>
              </a:ext>
            </a:extLst>
          </a:blip>
          <a:srcRect/>
          <a:stretch>
            <a:fillRect/>
          </a:stretch>
        </p:blipFill>
        <p:spPr bwMode="auto">
          <a:xfrm>
            <a:off x="1446662" y="245660"/>
            <a:ext cx="8830101" cy="6315478"/>
          </a:xfrm>
          <a:prstGeom prst="rect">
            <a:avLst/>
          </a:prstGeom>
          <a:noFill/>
          <a:ln>
            <a:noFill/>
          </a:ln>
          <a:extLst/>
        </p:spPr>
      </p:pic>
    </p:spTree>
    <p:extLst>
      <p:ext uri="{BB962C8B-B14F-4D97-AF65-F5344CB8AC3E}">
        <p14:creationId xmlns:p14="http://schemas.microsoft.com/office/powerpoint/2010/main" val="3697574787"/>
      </p:ext>
    </p:extLst>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3172"/>
            <a:ext cx="10515600" cy="1325563"/>
          </a:xfrm>
        </p:spPr>
        <p:txBody>
          <a:bodyPr>
            <a:normAutofit/>
          </a:bodyPr>
          <a:lstStyle/>
          <a:p>
            <a:pPr algn="ctr"/>
            <a:r>
              <a:rPr lang="en-US" sz="4000" b="1" dirty="0" smtClean="0">
                <a:solidFill>
                  <a:srgbClr val="0070C0"/>
                </a:solidFill>
                <a:latin typeface="+mn-lt"/>
              </a:rPr>
              <a:t>Global </a:t>
            </a:r>
            <a:r>
              <a:rPr lang="en-US" sz="4000" b="1" dirty="0" smtClean="0">
                <a:solidFill>
                  <a:srgbClr val="0070C0"/>
                </a:solidFill>
                <a:latin typeface="+mn-lt"/>
              </a:rPr>
              <a:t>Importance </a:t>
            </a:r>
            <a:r>
              <a:rPr lang="en-US" sz="4000" b="1" dirty="0" smtClean="0">
                <a:solidFill>
                  <a:srgbClr val="0070C0"/>
                </a:solidFill>
                <a:latin typeface="+mn-lt"/>
              </a:rPr>
              <a:t>of VPDs</a:t>
            </a:r>
            <a:endParaRPr lang="en-US" sz="4000" b="1" dirty="0">
              <a:solidFill>
                <a:srgbClr val="0070C0"/>
              </a:solidFill>
              <a:latin typeface="+mn-lt"/>
            </a:endParaRPr>
          </a:p>
        </p:txBody>
      </p:sp>
      <p:sp>
        <p:nvSpPr>
          <p:cNvPr id="7" name="Content Placeholder 6"/>
          <p:cNvSpPr>
            <a:spLocks noGrp="1"/>
          </p:cNvSpPr>
          <p:nvPr>
            <p:ph idx="1"/>
          </p:nvPr>
        </p:nvSpPr>
        <p:spPr>
          <a:xfrm>
            <a:off x="838200" y="1389266"/>
            <a:ext cx="10515600" cy="4351338"/>
          </a:xfrm>
        </p:spPr>
        <p:txBody>
          <a:bodyPr/>
          <a:lstStyle/>
          <a:p>
            <a:r>
              <a:rPr lang="en-US" dirty="0" smtClean="0"/>
              <a:t>Responsible for significant amount of morbidity and mortality</a:t>
            </a:r>
          </a:p>
          <a:p>
            <a:r>
              <a:rPr lang="en-US" dirty="0" smtClean="0"/>
              <a:t>Potential for epidemic spread</a:t>
            </a:r>
          </a:p>
        </p:txBody>
      </p:sp>
      <p:pic>
        <p:nvPicPr>
          <p:cNvPr id="4" name="Content Placeholder 3"/>
          <p:cNvPicPr>
            <a:picLocks noChangeAspect="1"/>
          </p:cNvPicPr>
          <p:nvPr/>
        </p:nvPicPr>
        <p:blipFill>
          <a:blip r:embed="rId3"/>
          <a:stretch>
            <a:fillRect/>
          </a:stretch>
        </p:blipFill>
        <p:spPr>
          <a:xfrm>
            <a:off x="6321669" y="2013439"/>
            <a:ext cx="5532574" cy="4369776"/>
          </a:xfrm>
          <a:prstGeom prst="rect">
            <a:avLst/>
          </a:prstGeom>
        </p:spPr>
      </p:pic>
      <p:sp>
        <p:nvSpPr>
          <p:cNvPr id="3" name="TextBox 2"/>
          <p:cNvSpPr txBox="1"/>
          <p:nvPr/>
        </p:nvSpPr>
        <p:spPr>
          <a:xfrm>
            <a:off x="838200" y="2356339"/>
            <a:ext cx="5307623" cy="4832092"/>
          </a:xfrm>
          <a:prstGeom prst="rect">
            <a:avLst/>
          </a:prstGeom>
          <a:noFill/>
        </p:spPr>
        <p:txBody>
          <a:bodyPr wrap="square" rtlCol="0">
            <a:spAutoFit/>
          </a:bodyPr>
          <a:lstStyle/>
          <a:p>
            <a:pPr marL="228600" indent="-228600">
              <a:buFont typeface="Arial" panose="020B0604020202020204" pitchFamily="34" charset="0"/>
              <a:buChar char="•"/>
            </a:pPr>
            <a:r>
              <a:rPr lang="en-US" sz="2800" dirty="0"/>
              <a:t>Top causes of communicable </a:t>
            </a:r>
            <a:r>
              <a:rPr lang="en-US" sz="2800" dirty="0" smtClean="0"/>
              <a:t>deaths:</a:t>
            </a:r>
          </a:p>
          <a:p>
            <a:pPr marL="685800" lvl="1" indent="-228600">
              <a:buSzPct val="75000"/>
              <a:buFont typeface="Courier New" panose="02070309020205020404" pitchFamily="49" charset="0"/>
              <a:buChar char="o"/>
            </a:pPr>
            <a:r>
              <a:rPr lang="en-US" sz="2400" dirty="0"/>
              <a:t>Respiratory diseases</a:t>
            </a:r>
          </a:p>
          <a:p>
            <a:pPr marL="1143000" lvl="2" indent="-228600">
              <a:buSzPct val="75000"/>
              <a:buFont typeface="Wingdings" panose="05000000000000000000" pitchFamily="2" charset="2"/>
              <a:buChar char="§"/>
            </a:pPr>
            <a:r>
              <a:rPr lang="en-US" sz="2200" dirty="0"/>
              <a:t>Lower respiratory infections – most deadly communicable disease, 3 million deaths in 2016</a:t>
            </a:r>
          </a:p>
          <a:p>
            <a:pPr marL="1143000" lvl="2" indent="-228600">
              <a:buSzPct val="75000"/>
              <a:buFont typeface="Wingdings" panose="05000000000000000000" pitchFamily="2" charset="2"/>
              <a:buChar char="§"/>
            </a:pPr>
            <a:r>
              <a:rPr lang="en-US" sz="2200" dirty="0"/>
              <a:t>Tuberculosis – 1.3 million deaths in 2016</a:t>
            </a:r>
          </a:p>
          <a:p>
            <a:pPr marL="685800" lvl="1" indent="-228600">
              <a:buSzPct val="75000"/>
              <a:buFont typeface="Courier New" panose="02070309020205020404" pitchFamily="49" charset="0"/>
              <a:buChar char="o"/>
            </a:pPr>
            <a:r>
              <a:rPr lang="en-US" sz="2400" dirty="0"/>
              <a:t>Diarrheal diseases</a:t>
            </a:r>
          </a:p>
          <a:p>
            <a:pPr marL="1143000" lvl="2" indent="-228600">
              <a:buSzPct val="75000"/>
              <a:buFont typeface="Wingdings" panose="05000000000000000000" pitchFamily="2" charset="2"/>
              <a:buChar char="§"/>
            </a:pPr>
            <a:r>
              <a:rPr lang="en-US" sz="2200" dirty="0"/>
              <a:t>Death rate decreased between 2000-2016, but still claimed 1.4 million lives in 2016</a:t>
            </a:r>
          </a:p>
          <a:p>
            <a:pPr marL="914400" lvl="1" indent="-457200">
              <a:buSzPct val="75000"/>
              <a:buFont typeface="Courier New" panose="02070309020205020404" pitchFamily="49" charset="0"/>
              <a:buChar char="o"/>
            </a:pPr>
            <a:endParaRPr lang="en-US" sz="2800" dirty="0"/>
          </a:p>
        </p:txBody>
      </p:sp>
    </p:spTree>
    <p:extLst>
      <p:ext uri="{BB962C8B-B14F-4D97-AF65-F5344CB8AC3E}">
        <p14:creationId xmlns:p14="http://schemas.microsoft.com/office/powerpoint/2010/main" val="13892628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solidFill>
                  <a:schemeClr val="accent1">
                    <a:lumMod val="75000"/>
                  </a:schemeClr>
                </a:solidFill>
                <a:latin typeface="+mn-lt"/>
              </a:rPr>
              <a:t>Trend in Global Estimated and Reported Neonatal Tetanus Deaths 1988-2013</a:t>
            </a:r>
            <a:endParaRPr lang="en-GB" sz="4000" b="1" dirty="0">
              <a:solidFill>
                <a:schemeClr val="accent1">
                  <a:lumMod val="75000"/>
                </a:schemeClr>
              </a:solidFill>
              <a:latin typeface="+mn-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321" y="1867562"/>
            <a:ext cx="8139113" cy="373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85532" y="3229251"/>
            <a:ext cx="3657600" cy="800756"/>
          </a:xfrm>
          <a:prstGeom prst="rect">
            <a:avLst/>
          </a:prstGeom>
          <a:solidFill>
            <a:srgbClr val="00B050"/>
          </a:solidFill>
        </p:spPr>
        <p:txBody>
          <a:bodyPr wrap="square" lIns="89177" tIns="44589" rIns="89177" bIns="44589" rtlCol="0">
            <a:spAutoFit/>
          </a:bodyPr>
          <a:lstStyle/>
          <a:p>
            <a:pPr algn="ctr" rtl="1" fontAlgn="base">
              <a:spcBef>
                <a:spcPct val="0"/>
              </a:spcBef>
              <a:spcAft>
                <a:spcPct val="0"/>
              </a:spcAft>
            </a:pPr>
            <a:r>
              <a:rPr lang="en-US" sz="2309" b="1" dirty="0">
                <a:solidFill>
                  <a:srgbClr val="FFFFFF"/>
                </a:solidFill>
              </a:rPr>
              <a:t>≈94% reduction in last 25 years!!!</a:t>
            </a:r>
          </a:p>
        </p:txBody>
      </p:sp>
      <p:sp>
        <p:nvSpPr>
          <p:cNvPr id="6" name="TextBox 5"/>
          <p:cNvSpPr txBox="1"/>
          <p:nvPr/>
        </p:nvSpPr>
        <p:spPr>
          <a:xfrm>
            <a:off x="1524001" y="5628294"/>
            <a:ext cx="2993366" cy="221623"/>
          </a:xfrm>
          <a:prstGeom prst="rect">
            <a:avLst/>
          </a:prstGeom>
          <a:noFill/>
        </p:spPr>
        <p:txBody>
          <a:bodyPr wrap="none" lIns="89177" tIns="44589" rIns="89177" bIns="44589" rtlCol="0">
            <a:spAutoFit/>
          </a:bodyPr>
          <a:lstStyle/>
          <a:p>
            <a:pPr rtl="1" fontAlgn="base">
              <a:spcBef>
                <a:spcPct val="0"/>
              </a:spcBef>
              <a:spcAft>
                <a:spcPct val="0"/>
              </a:spcAft>
            </a:pPr>
            <a:r>
              <a:rPr lang="en-GB" sz="855" b="1" dirty="0">
                <a:solidFill>
                  <a:srgbClr val="000066"/>
                </a:solidFill>
              </a:rPr>
              <a:t>Source: WHO/UNICEF database &amp; CHERG Reports March 2015</a:t>
            </a:r>
          </a:p>
        </p:txBody>
      </p:sp>
    </p:spTree>
    <p:extLst>
      <p:ext uri="{BB962C8B-B14F-4D97-AF65-F5344CB8AC3E}">
        <p14:creationId xmlns:p14="http://schemas.microsoft.com/office/powerpoint/2010/main" val="10986199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accent1">
                    <a:lumMod val="75000"/>
                  </a:schemeClr>
                </a:solidFill>
                <a:latin typeface="+mn-lt"/>
              </a:rPr>
              <a:t>Global rotavirus vaccine impact on severe diarrhea, 2008-2016</a:t>
            </a:r>
            <a:endParaRPr lang="en-US" sz="4000" dirty="0">
              <a:solidFill>
                <a:schemeClr val="accent1">
                  <a:lumMod val="75000"/>
                </a:schemeClr>
              </a:solidFill>
              <a:latin typeface="+mn-lt"/>
            </a:endParaRPr>
          </a:p>
        </p:txBody>
      </p:sp>
      <p:pic>
        <p:nvPicPr>
          <p:cNvPr id="4" name="Content Placeholder 3"/>
          <p:cNvPicPr>
            <a:picLocks noGrp="1" noChangeAspect="1"/>
          </p:cNvPicPr>
          <p:nvPr>
            <p:ph idx="1"/>
          </p:nvPr>
        </p:nvPicPr>
        <p:blipFill>
          <a:blip r:embed="rId3"/>
          <a:stretch>
            <a:fillRect/>
          </a:stretch>
        </p:blipFill>
        <p:spPr>
          <a:xfrm>
            <a:off x="3466560" y="1825625"/>
            <a:ext cx="5258879" cy="4351338"/>
          </a:xfrm>
          <a:prstGeom prst="rect">
            <a:avLst/>
          </a:prstGeom>
        </p:spPr>
      </p:pic>
      <p:sp>
        <p:nvSpPr>
          <p:cNvPr id="5" name="Rectangle 4"/>
          <p:cNvSpPr/>
          <p:nvPr/>
        </p:nvSpPr>
        <p:spPr>
          <a:xfrm>
            <a:off x="4109292" y="2754217"/>
            <a:ext cx="1597445" cy="2633031"/>
          </a:xfrm>
          <a:prstGeom prst="rect">
            <a:avLst/>
          </a:prstGeom>
          <a:solidFill>
            <a:srgbClr val="5B9BD5">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5590" y="6488668"/>
            <a:ext cx="2659702" cy="246221"/>
          </a:xfrm>
          <a:prstGeom prst="rect">
            <a:avLst/>
          </a:prstGeom>
          <a:noFill/>
        </p:spPr>
        <p:txBody>
          <a:bodyPr wrap="none" rtlCol="0">
            <a:spAutoFit/>
          </a:bodyPr>
          <a:lstStyle/>
          <a:p>
            <a:r>
              <a:rPr lang="en-US" sz="1000" dirty="0" smtClean="0"/>
              <a:t>Aliabadi, Lancet GH, In press. Courtesy of WHO.</a:t>
            </a:r>
            <a:endParaRPr lang="en-US" sz="1000" dirty="0"/>
          </a:p>
        </p:txBody>
      </p:sp>
    </p:spTree>
    <p:extLst>
      <p:ext uri="{BB962C8B-B14F-4D97-AF65-F5344CB8AC3E}">
        <p14:creationId xmlns:p14="http://schemas.microsoft.com/office/powerpoint/2010/main" val="4024739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accent1">
                    <a:lumMod val="75000"/>
                  </a:schemeClr>
                </a:solidFill>
                <a:latin typeface="+mn-lt"/>
              </a:rPr>
              <a:t>Rotavirus impact on severe diarrhea</a:t>
            </a:r>
          </a:p>
        </p:txBody>
      </p:sp>
      <p:pic>
        <p:nvPicPr>
          <p:cNvPr id="4" name="Content Placeholder 3"/>
          <p:cNvPicPr>
            <a:picLocks noGrp="1" noChangeAspect="1"/>
          </p:cNvPicPr>
          <p:nvPr>
            <p:ph idx="1"/>
          </p:nvPr>
        </p:nvPicPr>
        <p:blipFill rotWithShape="1">
          <a:blip r:embed="rId3"/>
          <a:srcRect t="4093"/>
          <a:stretch/>
        </p:blipFill>
        <p:spPr>
          <a:xfrm>
            <a:off x="838200" y="1858931"/>
            <a:ext cx="10515600" cy="4284726"/>
          </a:xfrm>
          <a:prstGeom prst="rect">
            <a:avLst/>
          </a:prstGeom>
        </p:spPr>
      </p:pic>
      <p:sp>
        <p:nvSpPr>
          <p:cNvPr id="3" name="TextBox 2"/>
          <p:cNvSpPr txBox="1"/>
          <p:nvPr/>
        </p:nvSpPr>
        <p:spPr>
          <a:xfrm>
            <a:off x="838200" y="6422834"/>
            <a:ext cx="1911614" cy="276999"/>
          </a:xfrm>
          <a:prstGeom prst="rect">
            <a:avLst/>
          </a:prstGeom>
          <a:noFill/>
        </p:spPr>
        <p:txBody>
          <a:bodyPr wrap="none" rtlCol="0">
            <a:spAutoFit/>
          </a:bodyPr>
          <a:lstStyle/>
          <a:p>
            <a:r>
              <a:rPr lang="en-US" sz="1200" dirty="0" err="1" smtClean="0"/>
              <a:t>Weldegebriel</a:t>
            </a:r>
            <a:r>
              <a:rPr lang="en-US" sz="1200" dirty="0" smtClean="0"/>
              <a:t>, 2017 Vaccine</a:t>
            </a:r>
            <a:endParaRPr lang="en-US" sz="1200" dirty="0"/>
          </a:p>
        </p:txBody>
      </p:sp>
    </p:spTree>
    <p:extLst>
      <p:ext uri="{BB962C8B-B14F-4D97-AF65-F5344CB8AC3E}">
        <p14:creationId xmlns:p14="http://schemas.microsoft.com/office/powerpoint/2010/main" val="3687081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accent1">
                    <a:lumMod val="75000"/>
                  </a:schemeClr>
                </a:solidFill>
                <a:latin typeface="+mn-lt"/>
              </a:rPr>
              <a:t>Pneumococcal and Hib vaccine impact</a:t>
            </a:r>
          </a:p>
        </p:txBody>
      </p:sp>
      <p:sp>
        <p:nvSpPr>
          <p:cNvPr id="3" name="Text Placeholder 2"/>
          <p:cNvSpPr>
            <a:spLocks noGrp="1"/>
          </p:cNvSpPr>
          <p:nvPr>
            <p:ph type="body" sz="quarter" idx="10"/>
          </p:nvPr>
        </p:nvSpPr>
        <p:spPr/>
        <p:txBody>
          <a:bodyPr>
            <a:noAutofit/>
          </a:bodyPr>
          <a:lstStyle/>
          <a:p>
            <a:r>
              <a:rPr lang="en-US" sz="1200" dirty="0" smtClean="0">
                <a:solidFill>
                  <a:schemeClr val="tx1"/>
                </a:solidFill>
              </a:rPr>
              <a:t>Wahl 2018 Lancet</a:t>
            </a:r>
            <a:endParaRPr lang="en-US" sz="1200" dirty="0">
              <a:solidFill>
                <a:schemeClr val="tx1"/>
              </a:solidFill>
            </a:endParaRPr>
          </a:p>
        </p:txBody>
      </p:sp>
      <p:pic>
        <p:nvPicPr>
          <p:cNvPr id="5" name="Content Placeholder 4"/>
          <p:cNvPicPr>
            <a:picLocks noGrp="1"/>
          </p:cNvPicPr>
          <p:nvPr>
            <p:ph idx="11"/>
          </p:nvPr>
        </p:nvPicPr>
        <p:blipFill>
          <a:blip r:embed="rId3"/>
          <a:stretch>
            <a:fillRect/>
          </a:stretch>
        </p:blipFill>
        <p:spPr>
          <a:xfrm>
            <a:off x="3498376" y="1268627"/>
            <a:ext cx="4567451" cy="2439086"/>
          </a:xfrm>
          <a:prstGeom prst="rect">
            <a:avLst/>
          </a:prstGeom>
          <a:ln>
            <a:solidFill>
              <a:schemeClr val="tx1"/>
            </a:solidFill>
          </a:ln>
        </p:spPr>
      </p:pic>
      <p:pic>
        <p:nvPicPr>
          <p:cNvPr id="6" name="Picture 5"/>
          <p:cNvPicPr/>
          <p:nvPr/>
        </p:nvPicPr>
        <p:blipFill>
          <a:blip r:embed="rId4"/>
          <a:stretch>
            <a:fillRect/>
          </a:stretch>
        </p:blipFill>
        <p:spPr>
          <a:xfrm>
            <a:off x="3498376" y="3707713"/>
            <a:ext cx="4567452" cy="2731899"/>
          </a:xfrm>
          <a:prstGeom prst="rect">
            <a:avLst/>
          </a:prstGeom>
          <a:ln>
            <a:solidFill>
              <a:schemeClr val="tx1"/>
            </a:solidFill>
          </a:ln>
        </p:spPr>
      </p:pic>
    </p:spTree>
    <p:extLst>
      <p:ext uri="{BB962C8B-B14F-4D97-AF65-F5344CB8AC3E}">
        <p14:creationId xmlns:p14="http://schemas.microsoft.com/office/powerpoint/2010/main" val="3186742916"/>
      </p:ext>
    </p:extLst>
  </p:cSld>
  <p:clrMapOvr>
    <a:masterClrMapping/>
  </p:clrMapOvr>
  <p:transition>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solidFill>
                  <a:schemeClr val="accent1">
                    <a:lumMod val="75000"/>
                  </a:schemeClr>
                </a:solidFill>
                <a:latin typeface="+mn-lt"/>
              </a:rPr>
              <a:t>MenAfriVac</a:t>
            </a:r>
            <a:r>
              <a:rPr lang="en-US" sz="4000" dirty="0">
                <a:solidFill>
                  <a:schemeClr val="accent1">
                    <a:lumMod val="75000"/>
                  </a:schemeClr>
                </a:solidFill>
                <a:latin typeface="+mn-lt"/>
              </a:rPr>
              <a:t> impact</a:t>
            </a:r>
          </a:p>
        </p:txBody>
      </p:sp>
      <p:sp>
        <p:nvSpPr>
          <p:cNvPr id="3" name="Text Placeholder 2"/>
          <p:cNvSpPr>
            <a:spLocks noGrp="1"/>
          </p:cNvSpPr>
          <p:nvPr>
            <p:ph type="body" sz="quarter" idx="10"/>
          </p:nvPr>
        </p:nvSpPr>
        <p:spPr>
          <a:xfrm>
            <a:off x="481877" y="6624513"/>
            <a:ext cx="6509416" cy="179388"/>
          </a:xfrm>
        </p:spPr>
        <p:txBody>
          <a:bodyPr>
            <a:noAutofit/>
          </a:bodyPr>
          <a:lstStyle/>
          <a:p>
            <a:r>
              <a:rPr lang="en-US" sz="1200" dirty="0" smtClean="0">
                <a:solidFill>
                  <a:schemeClr val="tx1"/>
                </a:solidFill>
              </a:rPr>
              <a:t>Trotter 2017 Lancet ID</a:t>
            </a:r>
            <a:endParaRPr lang="en-US" sz="1200" dirty="0">
              <a:solidFill>
                <a:schemeClr val="tx1"/>
              </a:solidFill>
            </a:endParaRPr>
          </a:p>
        </p:txBody>
      </p:sp>
      <p:pic>
        <p:nvPicPr>
          <p:cNvPr id="5" name="Content Placeholder 4"/>
          <p:cNvPicPr>
            <a:picLocks noGrp="1"/>
          </p:cNvPicPr>
          <p:nvPr>
            <p:ph idx="11"/>
          </p:nvPr>
        </p:nvPicPr>
        <p:blipFill>
          <a:blip r:embed="rId3" cstate="print">
            <a:extLst>
              <a:ext uri="{28A0092B-C50C-407E-A947-70E740481C1C}">
                <a14:useLocalDpi xmlns:a14="http://schemas.microsoft.com/office/drawing/2010/main" val="0"/>
              </a:ext>
            </a:extLst>
          </a:blip>
          <a:stretch>
            <a:fillRect/>
          </a:stretch>
        </p:blipFill>
        <p:spPr>
          <a:xfrm>
            <a:off x="2060813" y="1206631"/>
            <a:ext cx="7383438" cy="5597270"/>
          </a:xfrm>
          <a:prstGeom prst="rect">
            <a:avLst/>
          </a:prstGeom>
        </p:spPr>
      </p:pic>
    </p:spTree>
    <p:extLst>
      <p:ext uri="{BB962C8B-B14F-4D97-AF65-F5344CB8AC3E}">
        <p14:creationId xmlns:p14="http://schemas.microsoft.com/office/powerpoint/2010/main" val="4096715620"/>
      </p:ext>
    </p:extLst>
  </p:cSld>
  <p:clrMapOvr>
    <a:masterClrMapping/>
  </p:clrMapOvr>
  <p:transition>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4198" b="48235"/>
          <a:stretch/>
        </p:blipFill>
        <p:spPr>
          <a:xfrm>
            <a:off x="527073" y="1112703"/>
            <a:ext cx="5331455" cy="5607586"/>
          </a:xfrm>
          <a:prstGeom prst="rect">
            <a:avLst/>
          </a:prstGeom>
        </p:spPr>
      </p:pic>
      <p:pic>
        <p:nvPicPr>
          <p:cNvPr id="6" name="Picture 5"/>
          <p:cNvPicPr>
            <a:picLocks noChangeAspect="1"/>
          </p:cNvPicPr>
          <p:nvPr/>
        </p:nvPicPr>
        <p:blipFill rotWithShape="1">
          <a:blip r:embed="rId3"/>
          <a:srcRect t="50588" r="1909" b="16470"/>
          <a:stretch/>
        </p:blipFill>
        <p:spPr>
          <a:xfrm>
            <a:off x="6235394" y="2141862"/>
            <a:ext cx="5429533" cy="3549267"/>
          </a:xfrm>
          <a:prstGeom prst="rect">
            <a:avLst/>
          </a:prstGeom>
        </p:spPr>
      </p:pic>
      <p:sp>
        <p:nvSpPr>
          <p:cNvPr id="7" name="Title 6"/>
          <p:cNvSpPr>
            <a:spLocks noGrp="1"/>
          </p:cNvSpPr>
          <p:nvPr>
            <p:ph type="title"/>
          </p:nvPr>
        </p:nvSpPr>
        <p:spPr>
          <a:xfrm>
            <a:off x="527073" y="89703"/>
            <a:ext cx="10515600" cy="1325563"/>
          </a:xfrm>
        </p:spPr>
        <p:txBody>
          <a:bodyPr>
            <a:normAutofit/>
          </a:bodyPr>
          <a:lstStyle/>
          <a:p>
            <a:r>
              <a:rPr lang="en-US" sz="4000" dirty="0" smtClean="0">
                <a:solidFill>
                  <a:schemeClr val="accent1">
                    <a:lumMod val="75000"/>
                  </a:schemeClr>
                </a:solidFill>
                <a:latin typeface="+mn-lt"/>
              </a:rPr>
              <a:t>Impact of routine immunizations in the US</a:t>
            </a:r>
            <a:endParaRPr lang="en-US" sz="4000" dirty="0">
              <a:solidFill>
                <a:schemeClr val="accent1">
                  <a:lumMod val="75000"/>
                </a:schemeClr>
              </a:solidFill>
              <a:latin typeface="+mn-lt"/>
            </a:endParaRPr>
          </a:p>
        </p:txBody>
      </p:sp>
    </p:spTree>
    <p:extLst>
      <p:ext uri="{BB962C8B-B14F-4D97-AF65-F5344CB8AC3E}">
        <p14:creationId xmlns:p14="http://schemas.microsoft.com/office/powerpoint/2010/main" val="254463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solidFill>
                  <a:schemeClr val="accent1">
                    <a:lumMod val="75000"/>
                  </a:schemeClr>
                </a:solidFill>
              </a:rPr>
              <a:t>Substantial Decline in Prevalence of HPV Types 6, 11, 16, </a:t>
            </a:r>
            <a:r>
              <a:rPr lang="en-US" sz="4000" dirty="0" smtClean="0">
                <a:solidFill>
                  <a:schemeClr val="accent1">
                    <a:lumMod val="75000"/>
                  </a:schemeClr>
                </a:solidFill>
              </a:rPr>
              <a:t>18, Following </a:t>
            </a:r>
            <a:r>
              <a:rPr lang="en-US" sz="4000" dirty="0">
                <a:solidFill>
                  <a:schemeClr val="accent1">
                    <a:lumMod val="75000"/>
                  </a:schemeClr>
                </a:solidFill>
              </a:rPr>
              <a:t>HPV Vaccine Introduction</a:t>
            </a:r>
          </a:p>
        </p:txBody>
      </p:sp>
      <p:sp>
        <p:nvSpPr>
          <p:cNvPr id="3" name="Text Placeholder 2"/>
          <p:cNvSpPr>
            <a:spLocks noGrp="1"/>
          </p:cNvSpPr>
          <p:nvPr>
            <p:ph type="body" sz="quarter" idx="10"/>
          </p:nvPr>
        </p:nvSpPr>
        <p:spPr>
          <a:xfrm>
            <a:off x="658147" y="6624512"/>
            <a:ext cx="10912530" cy="233487"/>
          </a:xfrm>
        </p:spPr>
        <p:txBody>
          <a:bodyPr>
            <a:normAutofit fontScale="85000" lnSpcReduction="20000"/>
          </a:bodyPr>
          <a:lstStyle/>
          <a:p>
            <a:r>
              <a:rPr lang="en-US" dirty="0"/>
              <a:t>Markowitz LE, Hariri S, Lin C; et al. </a:t>
            </a:r>
            <a:r>
              <a:rPr lang="fr-FR" i="1" dirty="0"/>
              <a:t>J Infect Dis</a:t>
            </a:r>
            <a:r>
              <a:rPr lang="fr-FR" dirty="0"/>
              <a:t>. 2013 </a:t>
            </a:r>
            <a:r>
              <a:rPr lang="fr-FR" dirty="0" err="1"/>
              <a:t>Aug</a:t>
            </a:r>
            <a:r>
              <a:rPr lang="fr-FR" dirty="0"/>
              <a:t> 1;208(3):</a:t>
            </a:r>
            <a:r>
              <a:rPr lang="fr-FR" dirty="0" smtClean="0"/>
              <a:t>385-93  </a:t>
            </a:r>
            <a:r>
              <a:rPr lang="en-US" dirty="0"/>
              <a:t>Oliver SE, Unger ER</a:t>
            </a:r>
            <a:r>
              <a:rPr lang="en-US" baseline="30000" dirty="0"/>
              <a:t>,</a:t>
            </a:r>
            <a:r>
              <a:rPr lang="en-US" dirty="0"/>
              <a:t> Lewis R et al. </a:t>
            </a:r>
            <a:r>
              <a:rPr lang="fr-FR" i="1" dirty="0"/>
              <a:t>J Infect Dis. </a:t>
            </a:r>
            <a:r>
              <a:rPr lang="fr-FR" dirty="0"/>
              <a:t>2017 Sep 1;216(5):</a:t>
            </a:r>
            <a:r>
              <a:rPr lang="fr-FR" dirty="0" smtClean="0"/>
              <a:t>594-603</a:t>
            </a:r>
            <a:endParaRPr lang="en-US" dirty="0"/>
          </a:p>
        </p:txBody>
      </p:sp>
      <p:pic>
        <p:nvPicPr>
          <p:cNvPr id="6" name="Picture 5"/>
          <p:cNvPicPr>
            <a:picLocks noChangeAspect="1"/>
          </p:cNvPicPr>
          <p:nvPr/>
        </p:nvPicPr>
        <p:blipFill>
          <a:blip r:embed="rId3"/>
          <a:stretch>
            <a:fillRect/>
          </a:stretch>
        </p:blipFill>
        <p:spPr>
          <a:xfrm>
            <a:off x="1353879" y="1766170"/>
            <a:ext cx="9195686" cy="4746486"/>
          </a:xfrm>
          <a:prstGeom prst="rect">
            <a:avLst/>
          </a:prstGeom>
        </p:spPr>
      </p:pic>
      <p:sp>
        <p:nvSpPr>
          <p:cNvPr id="7" name="Title 1"/>
          <p:cNvSpPr txBox="1">
            <a:spLocks/>
          </p:cNvSpPr>
          <p:nvPr/>
        </p:nvSpPr>
        <p:spPr bwMode="auto">
          <a:xfrm>
            <a:off x="2020186" y="1318488"/>
            <a:ext cx="8529379" cy="56195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chemeClr val="bg1"/>
                </a:solidFill>
                <a:latin typeface="Calibri" panose="020F0502020204030204" pitchFamily="34" charset="0"/>
                <a:ea typeface="+mj-ea"/>
                <a:cs typeface="+mj-cs"/>
              </a:defRPr>
            </a:lvl1pPr>
            <a:lvl2pPr algn="ctr" rtl="0" eaLnBrk="1" fontAlgn="base" hangingPunct="1">
              <a:spcBef>
                <a:spcPct val="0"/>
              </a:spcBef>
              <a:spcAft>
                <a:spcPct val="0"/>
              </a:spcAft>
              <a:defRPr sz="2800" b="1">
                <a:solidFill>
                  <a:schemeClr val="bg1"/>
                </a:solidFill>
                <a:latin typeface="Arial" charset="0"/>
              </a:defRPr>
            </a:lvl2pPr>
            <a:lvl3pPr algn="ctr" rtl="0" eaLnBrk="1" fontAlgn="base" hangingPunct="1">
              <a:spcBef>
                <a:spcPct val="0"/>
              </a:spcBef>
              <a:spcAft>
                <a:spcPct val="0"/>
              </a:spcAft>
              <a:defRPr sz="2800" b="1">
                <a:solidFill>
                  <a:schemeClr val="bg1"/>
                </a:solidFill>
                <a:latin typeface="Arial" charset="0"/>
              </a:defRPr>
            </a:lvl3pPr>
            <a:lvl4pPr algn="ctr" rtl="0" eaLnBrk="1" fontAlgn="base" hangingPunct="1">
              <a:spcBef>
                <a:spcPct val="0"/>
              </a:spcBef>
              <a:spcAft>
                <a:spcPct val="0"/>
              </a:spcAft>
              <a:defRPr sz="2800" b="1">
                <a:solidFill>
                  <a:schemeClr val="bg1"/>
                </a:solidFill>
                <a:latin typeface="Arial" charset="0"/>
              </a:defRPr>
            </a:lvl4pPr>
            <a:lvl5pPr algn="ctr" rtl="0" eaLnBrk="1" fontAlgn="base" hangingPunct="1">
              <a:spcBef>
                <a:spcPct val="0"/>
              </a:spcBef>
              <a:spcAft>
                <a:spcPct val="0"/>
              </a:spcAft>
              <a:defRPr sz="2800" b="1">
                <a:solidFill>
                  <a:schemeClr val="bg1"/>
                </a:solidFill>
                <a:latin typeface="Arial" charset="0"/>
              </a:defRPr>
            </a:lvl5pPr>
            <a:lvl6pPr marL="457200" algn="ctr" rtl="0" eaLnBrk="1" fontAlgn="base" hangingPunct="1">
              <a:spcBef>
                <a:spcPct val="0"/>
              </a:spcBef>
              <a:spcAft>
                <a:spcPct val="0"/>
              </a:spcAft>
              <a:defRPr sz="2800" b="1">
                <a:solidFill>
                  <a:schemeClr val="bg1"/>
                </a:solidFill>
                <a:latin typeface="Arial" charset="0"/>
              </a:defRPr>
            </a:lvl6pPr>
            <a:lvl7pPr marL="914400" algn="ctr" rtl="0" eaLnBrk="1" fontAlgn="base" hangingPunct="1">
              <a:spcBef>
                <a:spcPct val="0"/>
              </a:spcBef>
              <a:spcAft>
                <a:spcPct val="0"/>
              </a:spcAft>
              <a:defRPr sz="2800" b="1">
                <a:solidFill>
                  <a:schemeClr val="bg1"/>
                </a:solidFill>
                <a:latin typeface="Arial" charset="0"/>
              </a:defRPr>
            </a:lvl7pPr>
            <a:lvl8pPr marL="1371600" algn="ctr" rtl="0" eaLnBrk="1" fontAlgn="base" hangingPunct="1">
              <a:spcBef>
                <a:spcPct val="0"/>
              </a:spcBef>
              <a:spcAft>
                <a:spcPct val="0"/>
              </a:spcAft>
              <a:defRPr sz="2800" b="1">
                <a:solidFill>
                  <a:schemeClr val="bg1"/>
                </a:solidFill>
                <a:latin typeface="Arial" charset="0"/>
              </a:defRPr>
            </a:lvl8pPr>
            <a:lvl9pPr marL="1828800" algn="ctr" rtl="0" eaLnBrk="1" fontAlgn="base" hangingPunct="1">
              <a:spcBef>
                <a:spcPct val="0"/>
              </a:spcBef>
              <a:spcAft>
                <a:spcPct val="0"/>
              </a:spcAft>
              <a:defRPr sz="2800" b="1">
                <a:solidFill>
                  <a:schemeClr val="bg1"/>
                </a:solidFill>
                <a:latin typeface="Arial" charset="0"/>
              </a:defRPr>
            </a:lvl9pPr>
          </a:lstStyle>
          <a:p>
            <a:r>
              <a:rPr lang="en-US" sz="2000" kern="0" dirty="0">
                <a:solidFill>
                  <a:schemeClr val="tx1"/>
                </a:solidFill>
              </a:rPr>
              <a:t>Prevalence of </a:t>
            </a:r>
            <a:r>
              <a:rPr lang="en-US" sz="2000" kern="0" dirty="0" smtClean="0">
                <a:solidFill>
                  <a:schemeClr val="tx1"/>
                </a:solidFill>
              </a:rPr>
              <a:t>Human Papillomavirus (HPV) </a:t>
            </a:r>
            <a:r>
              <a:rPr lang="en-US" sz="2000" kern="0" dirty="0">
                <a:solidFill>
                  <a:schemeClr val="tx1"/>
                </a:solidFill>
              </a:rPr>
              <a:t>Types 6, 11, 16, 18 by Age Group; NHANES </a:t>
            </a:r>
            <a:r>
              <a:rPr lang="en-US" sz="2000" kern="0" dirty="0" smtClean="0">
                <a:solidFill>
                  <a:schemeClr val="tx1"/>
                </a:solidFill>
              </a:rPr>
              <a:t>United </a:t>
            </a:r>
            <a:r>
              <a:rPr lang="en-US" sz="2000" kern="0" dirty="0">
                <a:solidFill>
                  <a:schemeClr val="tx1"/>
                </a:solidFill>
              </a:rPr>
              <a:t>States, 2003–2014</a:t>
            </a:r>
          </a:p>
        </p:txBody>
      </p:sp>
      <p:sp>
        <p:nvSpPr>
          <p:cNvPr id="5" name="Rectangle 4"/>
          <p:cNvSpPr/>
          <p:nvPr/>
        </p:nvSpPr>
        <p:spPr>
          <a:xfrm>
            <a:off x="2293527" y="6111385"/>
            <a:ext cx="8054240" cy="312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418750" y="6056381"/>
            <a:ext cx="8033189" cy="338554"/>
          </a:xfrm>
          <a:prstGeom prst="rect">
            <a:avLst/>
          </a:prstGeom>
          <a:noFill/>
        </p:spPr>
        <p:txBody>
          <a:bodyPr wrap="square" rtlCol="0">
            <a:spAutoFit/>
          </a:bodyPr>
          <a:lstStyle/>
          <a:p>
            <a:r>
              <a:rPr lang="en-US" sz="1600" b="1" dirty="0" smtClean="0">
                <a:latin typeface="Calibri" panose="020F0502020204030204" pitchFamily="34" charset="0"/>
                <a:cs typeface="Calibri" panose="020F0502020204030204" pitchFamily="34" charset="0"/>
              </a:rPr>
              <a:t>14–19 </a:t>
            </a:r>
            <a:r>
              <a:rPr lang="en-US" sz="1600" b="1" dirty="0">
                <a:latin typeface="Calibri" panose="020F0502020204030204" pitchFamily="34" charset="0"/>
                <a:cs typeface="Calibri" panose="020F0502020204030204" pitchFamily="34" charset="0"/>
              </a:rPr>
              <a:t>years old </a:t>
            </a:r>
            <a:r>
              <a:rPr lang="en-US" sz="1600" b="1" dirty="0" smtClean="0">
                <a:latin typeface="Calibri" panose="020F0502020204030204" pitchFamily="34" charset="0"/>
                <a:cs typeface="Calibri" panose="020F0502020204030204" pitchFamily="34" charset="0"/>
              </a:rPr>
              <a:t>	    20–24 </a:t>
            </a:r>
            <a:r>
              <a:rPr lang="en-US" sz="1600" b="1" dirty="0">
                <a:latin typeface="Calibri" panose="020F0502020204030204" pitchFamily="34" charset="0"/>
                <a:cs typeface="Calibri" panose="020F0502020204030204" pitchFamily="34" charset="0"/>
              </a:rPr>
              <a:t>years </a:t>
            </a:r>
            <a:r>
              <a:rPr lang="en-US" sz="1600" b="1" dirty="0" smtClean="0">
                <a:latin typeface="Calibri" panose="020F0502020204030204" pitchFamily="34" charset="0"/>
                <a:cs typeface="Calibri" panose="020F0502020204030204" pitchFamily="34" charset="0"/>
              </a:rPr>
              <a:t>old	          </a:t>
            </a:r>
            <a:r>
              <a:rPr lang="en-US" sz="1600" b="1" dirty="0">
                <a:latin typeface="Calibri" panose="020F0502020204030204" pitchFamily="34" charset="0"/>
                <a:cs typeface="Calibri" panose="020F0502020204030204" pitchFamily="34" charset="0"/>
              </a:rPr>
              <a:t>25–29 years </a:t>
            </a:r>
            <a:r>
              <a:rPr lang="en-US" sz="1600" b="1" dirty="0" smtClean="0">
                <a:latin typeface="Calibri" panose="020F0502020204030204" pitchFamily="34" charset="0"/>
                <a:cs typeface="Calibri" panose="020F0502020204030204" pitchFamily="34" charset="0"/>
              </a:rPr>
              <a:t>old	               30–34 </a:t>
            </a:r>
            <a:r>
              <a:rPr lang="en-US" sz="1600" b="1" dirty="0">
                <a:latin typeface="Calibri" panose="020F0502020204030204" pitchFamily="34" charset="0"/>
                <a:cs typeface="Calibri" panose="020F0502020204030204" pitchFamily="34" charset="0"/>
              </a:rPr>
              <a:t>years old </a:t>
            </a:r>
          </a:p>
        </p:txBody>
      </p:sp>
    </p:spTree>
    <p:extLst>
      <p:ext uri="{BB962C8B-B14F-4D97-AF65-F5344CB8AC3E}">
        <p14:creationId xmlns:p14="http://schemas.microsoft.com/office/powerpoint/2010/main" val="3333268017"/>
      </p:ext>
    </p:extLst>
  </p:cSld>
  <p:clrMapOvr>
    <a:masterClrMapping/>
  </p:clrMapOvr>
  <p:transition>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Country specific vaccine impact estimates</a:t>
            </a:r>
            <a:endParaRPr lang="en-US" dirty="0"/>
          </a:p>
        </p:txBody>
      </p:sp>
    </p:spTree>
    <p:extLst>
      <p:ext uri="{BB962C8B-B14F-4D97-AF65-F5344CB8AC3E}">
        <p14:creationId xmlns:p14="http://schemas.microsoft.com/office/powerpoint/2010/main" val="6863333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accent1">
                    <a:lumMod val="75000"/>
                  </a:schemeClr>
                </a:solidFill>
                <a:latin typeface="+mn-lt"/>
              </a:rPr>
              <a:t>Rotavirus impact on diarrhea mortality</a:t>
            </a:r>
            <a:endParaRPr lang="en-US" sz="4000" dirty="0">
              <a:solidFill>
                <a:schemeClr val="accent1">
                  <a:lumMod val="75000"/>
                </a:schemeClr>
              </a:solidFill>
              <a:latin typeface="+mn-lt"/>
            </a:endParaRPr>
          </a:p>
        </p:txBody>
      </p:sp>
      <p:sp>
        <p:nvSpPr>
          <p:cNvPr id="3" name="Text Placeholder 2"/>
          <p:cNvSpPr>
            <a:spLocks noGrp="1"/>
          </p:cNvSpPr>
          <p:nvPr>
            <p:ph type="body" sz="quarter" idx="10"/>
          </p:nvPr>
        </p:nvSpPr>
        <p:spPr/>
        <p:txBody>
          <a:bodyPr>
            <a:normAutofit fontScale="55000" lnSpcReduction="20000"/>
          </a:bodyPr>
          <a:lstStyle/>
          <a:p>
            <a:r>
              <a:rPr lang="en-US" dirty="0">
                <a:solidFill>
                  <a:schemeClr val="tx1"/>
                </a:solidFill>
              </a:rPr>
              <a:t>Richardson V, </a:t>
            </a:r>
            <a:r>
              <a:rPr lang="en-US" dirty="0" err="1">
                <a:solidFill>
                  <a:schemeClr val="tx1"/>
                </a:solidFill>
              </a:rPr>
              <a:t>Parashar</a:t>
            </a:r>
            <a:r>
              <a:rPr lang="en-US" dirty="0">
                <a:solidFill>
                  <a:schemeClr val="tx1"/>
                </a:solidFill>
              </a:rPr>
              <a:t> U, Patel M. </a:t>
            </a:r>
            <a:r>
              <a:rPr lang="en-US" i="1" dirty="0">
                <a:solidFill>
                  <a:schemeClr val="tx1"/>
                </a:solidFill>
              </a:rPr>
              <a:t>N </a:t>
            </a:r>
            <a:r>
              <a:rPr lang="en-US" i="1" dirty="0" err="1">
                <a:solidFill>
                  <a:schemeClr val="tx1"/>
                </a:solidFill>
              </a:rPr>
              <a:t>Engl</a:t>
            </a:r>
            <a:r>
              <a:rPr lang="en-US" i="1" dirty="0">
                <a:solidFill>
                  <a:schemeClr val="tx1"/>
                </a:solidFill>
              </a:rPr>
              <a:t> J Med. </a:t>
            </a:r>
            <a:r>
              <a:rPr lang="en-US" dirty="0">
                <a:solidFill>
                  <a:schemeClr val="tx1"/>
                </a:solidFill>
              </a:rPr>
              <a:t>2011 Aug 25;365(8):</a:t>
            </a:r>
            <a:r>
              <a:rPr lang="en-US" dirty="0" smtClean="0">
                <a:solidFill>
                  <a:schemeClr val="tx1"/>
                </a:solidFill>
              </a:rPr>
              <a:t>772-3</a:t>
            </a:r>
            <a:endParaRPr lang="en-US" dirty="0">
              <a:solidFill>
                <a:schemeClr val="tx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130" y="1924562"/>
            <a:ext cx="9273076" cy="4520672"/>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1710312" y="1465591"/>
            <a:ext cx="8342990"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Number of Diarrhea-related Deaths among Children &lt;5 years age, Mexico, 2002–2010</a:t>
            </a:r>
          </a:p>
        </p:txBody>
      </p:sp>
      <p:sp>
        <p:nvSpPr>
          <p:cNvPr id="7" name="Rectangle 6"/>
          <p:cNvSpPr/>
          <p:nvPr/>
        </p:nvSpPr>
        <p:spPr>
          <a:xfrm>
            <a:off x="1508031" y="2457502"/>
            <a:ext cx="404561" cy="345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6200000">
            <a:off x="350805" y="4031010"/>
            <a:ext cx="2719014" cy="307777"/>
          </a:xfrm>
          <a:prstGeom prst="rect">
            <a:avLst/>
          </a:prstGeom>
          <a:noFill/>
        </p:spPr>
        <p:txBody>
          <a:bodyPr wrap="none" rtlCol="0">
            <a:spAutoFit/>
          </a:bodyPr>
          <a:lstStyle/>
          <a:p>
            <a:r>
              <a:rPr lang="en-US" sz="1400" dirty="0"/>
              <a:t>Number of deaths from diarrhea</a:t>
            </a:r>
          </a:p>
        </p:txBody>
      </p:sp>
    </p:spTree>
    <p:extLst>
      <p:ext uri="{BB962C8B-B14F-4D97-AF65-F5344CB8AC3E}">
        <p14:creationId xmlns:p14="http://schemas.microsoft.com/office/powerpoint/2010/main" val="1257164836"/>
      </p:ext>
    </p:extLst>
  </p:cSld>
  <p:clrMapOvr>
    <a:masterClrMapping/>
  </p:clrMapOvr>
  <p:transition>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Incidence of Invasive Hib Disease Declines Following Hib Vaccine Introduction in Children </a:t>
            </a:r>
            <a:r>
              <a:rPr lang="en-US" dirty="0" smtClean="0"/>
              <a:t>Younger than 5 Years</a:t>
            </a:r>
            <a:endParaRPr lang="en-US" dirty="0"/>
          </a:p>
        </p:txBody>
      </p:sp>
      <p:sp>
        <p:nvSpPr>
          <p:cNvPr id="3" name="Text Placeholder 2"/>
          <p:cNvSpPr>
            <a:spLocks noGrp="1"/>
          </p:cNvSpPr>
          <p:nvPr>
            <p:ph type="body" sz="quarter" idx="10"/>
          </p:nvPr>
        </p:nvSpPr>
        <p:spPr/>
        <p:txBody>
          <a:bodyPr>
            <a:normAutofit/>
          </a:bodyPr>
          <a:lstStyle/>
          <a:p>
            <a:endParaRPr lang="en-US" dirty="0"/>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7" b="2568"/>
          <a:stretch/>
        </p:blipFill>
        <p:spPr bwMode="auto">
          <a:xfrm>
            <a:off x="3187623" y="2164673"/>
            <a:ext cx="5523145" cy="34616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Lst>
        </p:spPr>
      </p:pic>
      <p:sp>
        <p:nvSpPr>
          <p:cNvPr id="14" name="TextBox 13"/>
          <p:cNvSpPr txBox="1"/>
          <p:nvPr/>
        </p:nvSpPr>
        <p:spPr>
          <a:xfrm>
            <a:off x="4452915" y="2315504"/>
            <a:ext cx="2280048" cy="338554"/>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Hib Vaccine Introduction</a:t>
            </a:r>
          </a:p>
        </p:txBody>
      </p:sp>
      <p:sp>
        <p:nvSpPr>
          <p:cNvPr id="15" name="TextBox 14"/>
          <p:cNvSpPr txBox="1"/>
          <p:nvPr/>
        </p:nvSpPr>
        <p:spPr>
          <a:xfrm rot="16200000">
            <a:off x="1334241" y="3449989"/>
            <a:ext cx="3001143" cy="338554"/>
          </a:xfrm>
          <a:prstGeom prst="rect">
            <a:avLst/>
          </a:prstGeom>
          <a:noFill/>
        </p:spPr>
        <p:txBody>
          <a:bodyPr wrap="none" rtlCol="0">
            <a:spAutoFit/>
          </a:bodyPr>
          <a:lstStyle/>
          <a:p>
            <a:r>
              <a:rPr lang="en-US" sz="1600" b="1" dirty="0" smtClean="0">
                <a:latin typeface="Calibri" panose="020F0502020204030204" pitchFamily="34" charset="0"/>
                <a:cs typeface="Calibri" panose="020F0502020204030204" pitchFamily="34" charset="0"/>
              </a:rPr>
              <a:t>Cases of Hib disease per </a:t>
            </a:r>
            <a:r>
              <a:rPr lang="en-US" sz="1600" b="1" dirty="0">
                <a:latin typeface="Calibri" panose="020F0502020204030204" pitchFamily="34" charset="0"/>
                <a:cs typeface="Calibri" panose="020F0502020204030204" pitchFamily="34" charset="0"/>
              </a:rPr>
              <a:t>100,000</a:t>
            </a:r>
          </a:p>
        </p:txBody>
      </p:sp>
      <p:sp>
        <p:nvSpPr>
          <p:cNvPr id="16" name="TextBox 15"/>
          <p:cNvSpPr txBox="1"/>
          <p:nvPr/>
        </p:nvSpPr>
        <p:spPr>
          <a:xfrm>
            <a:off x="5241631" y="5626302"/>
            <a:ext cx="1708738" cy="338554"/>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Year of Admission</a:t>
            </a:r>
          </a:p>
        </p:txBody>
      </p:sp>
      <p:sp>
        <p:nvSpPr>
          <p:cNvPr id="11" name="Right Arrow 10"/>
          <p:cNvSpPr/>
          <p:nvPr/>
        </p:nvSpPr>
        <p:spPr>
          <a:xfrm rot="5400000">
            <a:off x="3901077" y="2556082"/>
            <a:ext cx="978408" cy="324792"/>
          </a:xfrm>
          <a:prstGeom prst="rightArrow">
            <a:avLst/>
          </a:prstGeom>
          <a:solidFill>
            <a:srgbClr val="B24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bwMode="auto">
          <a:xfrm>
            <a:off x="2834813" y="1298064"/>
            <a:ext cx="6042103" cy="7911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chemeClr val="bg1"/>
                </a:solidFill>
                <a:latin typeface="Calibri" panose="020F0502020204030204" pitchFamily="34" charset="0"/>
                <a:ea typeface="+mj-ea"/>
                <a:cs typeface="+mj-cs"/>
              </a:defRPr>
            </a:lvl1pPr>
            <a:lvl2pPr algn="ctr" rtl="0" eaLnBrk="1" fontAlgn="base" hangingPunct="1">
              <a:spcBef>
                <a:spcPct val="0"/>
              </a:spcBef>
              <a:spcAft>
                <a:spcPct val="0"/>
              </a:spcAft>
              <a:defRPr sz="2800" b="1">
                <a:solidFill>
                  <a:schemeClr val="bg1"/>
                </a:solidFill>
                <a:latin typeface="Arial" charset="0"/>
              </a:defRPr>
            </a:lvl2pPr>
            <a:lvl3pPr algn="ctr" rtl="0" eaLnBrk="1" fontAlgn="base" hangingPunct="1">
              <a:spcBef>
                <a:spcPct val="0"/>
              </a:spcBef>
              <a:spcAft>
                <a:spcPct val="0"/>
              </a:spcAft>
              <a:defRPr sz="2800" b="1">
                <a:solidFill>
                  <a:schemeClr val="bg1"/>
                </a:solidFill>
                <a:latin typeface="Arial" charset="0"/>
              </a:defRPr>
            </a:lvl3pPr>
            <a:lvl4pPr algn="ctr" rtl="0" eaLnBrk="1" fontAlgn="base" hangingPunct="1">
              <a:spcBef>
                <a:spcPct val="0"/>
              </a:spcBef>
              <a:spcAft>
                <a:spcPct val="0"/>
              </a:spcAft>
              <a:defRPr sz="2800" b="1">
                <a:solidFill>
                  <a:schemeClr val="bg1"/>
                </a:solidFill>
                <a:latin typeface="Arial" charset="0"/>
              </a:defRPr>
            </a:lvl4pPr>
            <a:lvl5pPr algn="ctr" rtl="0" eaLnBrk="1" fontAlgn="base" hangingPunct="1">
              <a:spcBef>
                <a:spcPct val="0"/>
              </a:spcBef>
              <a:spcAft>
                <a:spcPct val="0"/>
              </a:spcAft>
              <a:defRPr sz="2800" b="1">
                <a:solidFill>
                  <a:schemeClr val="bg1"/>
                </a:solidFill>
                <a:latin typeface="Arial" charset="0"/>
              </a:defRPr>
            </a:lvl5pPr>
            <a:lvl6pPr marL="457200" algn="ctr" rtl="0" eaLnBrk="1" fontAlgn="base" hangingPunct="1">
              <a:spcBef>
                <a:spcPct val="0"/>
              </a:spcBef>
              <a:spcAft>
                <a:spcPct val="0"/>
              </a:spcAft>
              <a:defRPr sz="2800" b="1">
                <a:solidFill>
                  <a:schemeClr val="bg1"/>
                </a:solidFill>
                <a:latin typeface="Arial" charset="0"/>
              </a:defRPr>
            </a:lvl6pPr>
            <a:lvl7pPr marL="914400" algn="ctr" rtl="0" eaLnBrk="1" fontAlgn="base" hangingPunct="1">
              <a:spcBef>
                <a:spcPct val="0"/>
              </a:spcBef>
              <a:spcAft>
                <a:spcPct val="0"/>
              </a:spcAft>
              <a:defRPr sz="2800" b="1">
                <a:solidFill>
                  <a:schemeClr val="bg1"/>
                </a:solidFill>
                <a:latin typeface="Arial" charset="0"/>
              </a:defRPr>
            </a:lvl7pPr>
            <a:lvl8pPr marL="1371600" algn="ctr" rtl="0" eaLnBrk="1" fontAlgn="base" hangingPunct="1">
              <a:spcBef>
                <a:spcPct val="0"/>
              </a:spcBef>
              <a:spcAft>
                <a:spcPct val="0"/>
              </a:spcAft>
              <a:defRPr sz="2800" b="1">
                <a:solidFill>
                  <a:schemeClr val="bg1"/>
                </a:solidFill>
                <a:latin typeface="Arial" charset="0"/>
              </a:defRPr>
            </a:lvl8pPr>
            <a:lvl9pPr marL="1828800" algn="ctr" rtl="0" eaLnBrk="1" fontAlgn="base" hangingPunct="1">
              <a:spcBef>
                <a:spcPct val="0"/>
              </a:spcBef>
              <a:spcAft>
                <a:spcPct val="0"/>
              </a:spcAft>
              <a:defRPr sz="2800" b="1">
                <a:solidFill>
                  <a:schemeClr val="bg1"/>
                </a:solidFill>
                <a:latin typeface="Arial" charset="0"/>
              </a:defRPr>
            </a:lvl9pPr>
          </a:lstStyle>
          <a:p>
            <a:r>
              <a:rPr lang="en-US" sz="2000" kern="0" dirty="0">
                <a:solidFill>
                  <a:schemeClr val="tx1"/>
                </a:solidFill>
              </a:rPr>
              <a:t>Incidence of Invasive Hib Disease in Children &lt;5 years, </a:t>
            </a:r>
            <a:r>
              <a:rPr lang="en-US" sz="2000" kern="0" dirty="0" err="1">
                <a:solidFill>
                  <a:schemeClr val="tx1"/>
                </a:solidFill>
              </a:rPr>
              <a:t>Kilifi</a:t>
            </a:r>
            <a:r>
              <a:rPr lang="en-US" sz="2000" kern="0" dirty="0">
                <a:solidFill>
                  <a:schemeClr val="tx1"/>
                </a:solidFill>
              </a:rPr>
              <a:t>, Kenya, </a:t>
            </a:r>
            <a:r>
              <a:rPr lang="en-US" sz="2000" kern="0" dirty="0" smtClean="0">
                <a:solidFill>
                  <a:schemeClr val="tx1"/>
                </a:solidFill>
              </a:rPr>
              <a:t>2000–2014</a:t>
            </a:r>
            <a:endParaRPr lang="en-US" sz="2000" kern="0" dirty="0">
              <a:solidFill>
                <a:schemeClr val="tx1"/>
              </a:solidFill>
            </a:endParaRPr>
          </a:p>
        </p:txBody>
      </p:sp>
    </p:spTree>
    <p:extLst>
      <p:ext uri="{BB962C8B-B14F-4D97-AF65-F5344CB8AC3E}">
        <p14:creationId xmlns:p14="http://schemas.microsoft.com/office/powerpoint/2010/main" val="1629887620"/>
      </p:ext>
    </p:extLst>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223071" y="984738"/>
            <a:ext cx="5303644" cy="5653454"/>
          </a:xfrm>
          <a:prstGeom prst="rect">
            <a:avLst/>
          </a:prstGeom>
        </p:spPr>
      </p:pic>
      <p:pic>
        <p:nvPicPr>
          <p:cNvPr id="7" name="Picture 6"/>
          <p:cNvPicPr>
            <a:picLocks noChangeAspect="1"/>
          </p:cNvPicPr>
          <p:nvPr/>
        </p:nvPicPr>
        <p:blipFill>
          <a:blip r:embed="rId4"/>
          <a:stretch>
            <a:fillRect/>
          </a:stretch>
        </p:blipFill>
        <p:spPr>
          <a:xfrm>
            <a:off x="478122" y="984738"/>
            <a:ext cx="5646089" cy="5653454"/>
          </a:xfrm>
          <a:prstGeom prst="rect">
            <a:avLst/>
          </a:prstGeom>
        </p:spPr>
      </p:pic>
      <p:sp>
        <p:nvSpPr>
          <p:cNvPr id="3" name="Title 2"/>
          <p:cNvSpPr>
            <a:spLocks noGrp="1"/>
          </p:cNvSpPr>
          <p:nvPr>
            <p:ph type="title"/>
          </p:nvPr>
        </p:nvSpPr>
        <p:spPr>
          <a:xfrm>
            <a:off x="838200" y="365125"/>
            <a:ext cx="10515600" cy="733913"/>
          </a:xfrm>
        </p:spPr>
        <p:txBody>
          <a:bodyPr/>
          <a:lstStyle/>
          <a:p>
            <a:pPr algn="ctr"/>
            <a:r>
              <a:rPr lang="en-US" b="1" dirty="0">
                <a:solidFill>
                  <a:srgbClr val="0070C0"/>
                </a:solidFill>
                <a:latin typeface="+mn-lt"/>
              </a:rPr>
              <a:t>Global Importance of </a:t>
            </a:r>
            <a:r>
              <a:rPr lang="en-US" b="1" dirty="0" smtClean="0">
                <a:solidFill>
                  <a:srgbClr val="0070C0"/>
                </a:solidFill>
                <a:latin typeface="+mn-lt"/>
              </a:rPr>
              <a:t>VPDs (cont.)</a:t>
            </a:r>
            <a:endParaRPr lang="en-US" dirty="0">
              <a:latin typeface="+mn-lt"/>
            </a:endParaRPr>
          </a:p>
        </p:txBody>
      </p:sp>
    </p:spTree>
    <p:extLst>
      <p:ext uri="{BB962C8B-B14F-4D97-AF65-F5344CB8AC3E}">
        <p14:creationId xmlns:p14="http://schemas.microsoft.com/office/powerpoint/2010/main" val="387840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Reduction in Annual Pneumonia Incidence Following PCV Introduction in The Gambia</a:t>
            </a:r>
          </a:p>
        </p:txBody>
      </p:sp>
      <p:sp>
        <p:nvSpPr>
          <p:cNvPr id="3" name="Text Placeholder 2"/>
          <p:cNvSpPr>
            <a:spLocks noGrp="1"/>
          </p:cNvSpPr>
          <p:nvPr>
            <p:ph type="body" sz="quarter" idx="10"/>
          </p:nvPr>
        </p:nvSpPr>
        <p:spPr/>
        <p:txBody>
          <a:bodyPr/>
          <a:lstStyle/>
          <a:p>
            <a:endParaRPr lang="en-US" altLang="en-US" dirty="0"/>
          </a:p>
        </p:txBody>
      </p:sp>
      <p:pic>
        <p:nvPicPr>
          <p:cNvPr id="7" name="Picture 6"/>
          <p:cNvPicPr>
            <a:picLocks noChangeAspect="1"/>
          </p:cNvPicPr>
          <p:nvPr/>
        </p:nvPicPr>
        <p:blipFill rotWithShape="1">
          <a:blip r:embed="rId3"/>
          <a:srcRect t="47664" b="772"/>
          <a:stretch/>
        </p:blipFill>
        <p:spPr>
          <a:xfrm>
            <a:off x="66648" y="2131344"/>
            <a:ext cx="12058703" cy="3381532"/>
          </a:xfrm>
          <a:prstGeom prst="rect">
            <a:avLst/>
          </a:prstGeom>
        </p:spPr>
      </p:pic>
      <p:sp>
        <p:nvSpPr>
          <p:cNvPr id="6" name="TextBox 5"/>
          <p:cNvSpPr txBox="1"/>
          <p:nvPr/>
        </p:nvSpPr>
        <p:spPr>
          <a:xfrm>
            <a:off x="1260164" y="5552417"/>
            <a:ext cx="3636715"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Pneumococcal Pneumonia</a:t>
            </a:r>
          </a:p>
        </p:txBody>
      </p:sp>
      <p:sp>
        <p:nvSpPr>
          <p:cNvPr id="9" name="TextBox 8"/>
          <p:cNvSpPr txBox="1"/>
          <p:nvPr/>
        </p:nvSpPr>
        <p:spPr>
          <a:xfrm>
            <a:off x="8080618" y="5553261"/>
            <a:ext cx="2082813" cy="369332"/>
          </a:xfrm>
          <a:prstGeom prst="rect">
            <a:avLst/>
          </a:prstGeom>
          <a:noFill/>
        </p:spPr>
        <p:txBody>
          <a:bodyPr wrap="none" rtlCol="0">
            <a:spAutoFit/>
          </a:bodyPr>
          <a:lstStyle/>
          <a:p>
            <a:pPr algn="ctr"/>
            <a:r>
              <a:rPr lang="en-US" b="1" dirty="0">
                <a:latin typeface="Calibri" panose="020F0502020204030204" pitchFamily="34" charset="0"/>
                <a:cs typeface="Calibri" panose="020F0502020204030204" pitchFamily="34" charset="0"/>
              </a:rPr>
              <a:t>Hypoxic Pneumonia</a:t>
            </a:r>
          </a:p>
        </p:txBody>
      </p:sp>
      <p:sp>
        <p:nvSpPr>
          <p:cNvPr id="4" name="Rectangle 3"/>
          <p:cNvSpPr/>
          <p:nvPr/>
        </p:nvSpPr>
        <p:spPr>
          <a:xfrm>
            <a:off x="304800" y="1468552"/>
            <a:ext cx="407581" cy="323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67448" y="1406933"/>
            <a:ext cx="407581" cy="323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432" t="673" r="51385" b="90158"/>
          <a:stretch/>
        </p:blipFill>
        <p:spPr bwMode="auto">
          <a:xfrm>
            <a:off x="10497312" y="2602749"/>
            <a:ext cx="1176946" cy="487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11"/>
          <p:cNvSpPr/>
          <p:nvPr/>
        </p:nvSpPr>
        <p:spPr>
          <a:xfrm>
            <a:off x="508590" y="1337208"/>
            <a:ext cx="10927029" cy="646331"/>
          </a:xfrm>
          <a:prstGeom prst="rect">
            <a:avLst/>
          </a:prstGeom>
        </p:spPr>
        <p:txBody>
          <a:bodyPr wrap="square">
            <a:spAutoFit/>
          </a:bodyPr>
          <a:lstStyle/>
          <a:p>
            <a:pPr algn="ctr"/>
            <a:r>
              <a:rPr lang="en-US" b="1" dirty="0">
                <a:latin typeface="Calibri" panose="020F0502020204030204" pitchFamily="34" charset="0"/>
                <a:cs typeface="Calibri" panose="020F0502020204030204" pitchFamily="34" charset="0"/>
              </a:rPr>
              <a:t>Incidence of Radiological Pneumonia with Pneumococcal Pneumonia and Hypoxic Pneumonia in the </a:t>
            </a:r>
            <a:r>
              <a:rPr lang="en-US" b="1" dirty="0" err="1">
                <a:latin typeface="Calibri" panose="020F0502020204030204" pitchFamily="34" charset="0"/>
                <a:cs typeface="Calibri" panose="020F0502020204030204" pitchFamily="34" charset="0"/>
              </a:rPr>
              <a:t>Basse</a:t>
            </a:r>
            <a:r>
              <a:rPr lang="en-US" b="1" dirty="0">
                <a:latin typeface="Calibri" panose="020F0502020204030204" pitchFamily="34" charset="0"/>
                <a:cs typeface="Calibri" panose="020F0502020204030204" pitchFamily="34" charset="0"/>
              </a:rPr>
              <a:t> Health and Demographic Surveillance System, 2008–2015, by Age Group</a:t>
            </a:r>
          </a:p>
        </p:txBody>
      </p:sp>
    </p:spTree>
    <p:extLst>
      <p:ext uri="{BB962C8B-B14F-4D97-AF65-F5344CB8AC3E}">
        <p14:creationId xmlns:p14="http://schemas.microsoft.com/office/powerpoint/2010/main" val="4082630673"/>
      </p:ext>
    </p:extLst>
  </p:cSld>
  <p:clrMapOvr>
    <a:masterClrMapping/>
  </p:clrMapOvr>
  <p:transition>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052" y="1940359"/>
            <a:ext cx="10245896" cy="2959697"/>
          </a:xfrm>
          <a:prstGeom prst="rect">
            <a:avLst/>
          </a:prstGeom>
        </p:spPr>
      </p:pic>
      <p:sp>
        <p:nvSpPr>
          <p:cNvPr id="5" name="TextBox 4"/>
          <p:cNvSpPr txBox="1"/>
          <p:nvPr/>
        </p:nvSpPr>
        <p:spPr>
          <a:xfrm>
            <a:off x="860234" y="5715996"/>
            <a:ext cx="7324377" cy="646331"/>
          </a:xfrm>
          <a:prstGeom prst="rect">
            <a:avLst/>
          </a:prstGeom>
          <a:noFill/>
        </p:spPr>
        <p:txBody>
          <a:bodyPr wrap="none" rtlCol="0">
            <a:spAutoFit/>
          </a:bodyPr>
          <a:lstStyle/>
          <a:p>
            <a:r>
              <a:rPr lang="en-US" dirty="0" smtClean="0"/>
              <a:t>LRI= lower respiratory infection. </a:t>
            </a:r>
          </a:p>
          <a:p>
            <a:r>
              <a:rPr lang="en-US" dirty="0" smtClean="0"/>
              <a:t>Source: GBD 2015 Mortality and Causes of Death Collaborators, </a:t>
            </a:r>
            <a:r>
              <a:rPr lang="en-US" i="1" dirty="0" smtClean="0"/>
              <a:t>Lancet</a:t>
            </a:r>
            <a:r>
              <a:rPr lang="en-US" dirty="0" smtClean="0"/>
              <a:t> 2016</a:t>
            </a:r>
            <a:endParaRPr lang="en-US" dirty="0"/>
          </a:p>
        </p:txBody>
      </p:sp>
      <p:sp>
        <p:nvSpPr>
          <p:cNvPr id="6" name="Oval 5"/>
          <p:cNvSpPr/>
          <p:nvPr/>
        </p:nvSpPr>
        <p:spPr>
          <a:xfrm>
            <a:off x="2643082" y="3566205"/>
            <a:ext cx="2930486" cy="12118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7720" y="347965"/>
            <a:ext cx="9976193" cy="1323439"/>
          </a:xfrm>
          <a:prstGeom prst="rect">
            <a:avLst/>
          </a:prstGeom>
          <a:noFill/>
        </p:spPr>
        <p:txBody>
          <a:bodyPr wrap="none" rtlCol="0">
            <a:spAutoFit/>
          </a:bodyPr>
          <a:lstStyle/>
          <a:p>
            <a:r>
              <a:rPr lang="en-US" sz="4000" dirty="0" smtClean="0">
                <a:solidFill>
                  <a:schemeClr val="accent1">
                    <a:lumMod val="75000"/>
                  </a:schemeClr>
                </a:solidFill>
              </a:rPr>
              <a:t>Top </a:t>
            </a:r>
            <a:r>
              <a:rPr lang="en-US" sz="4000" dirty="0">
                <a:solidFill>
                  <a:schemeClr val="accent1">
                    <a:lumMod val="75000"/>
                  </a:schemeClr>
                </a:solidFill>
              </a:rPr>
              <a:t>10 causes of years of lost life, all </a:t>
            </a:r>
            <a:r>
              <a:rPr lang="en-US" sz="4000" dirty="0" smtClean="0">
                <a:solidFill>
                  <a:schemeClr val="accent1">
                    <a:lumMod val="75000"/>
                  </a:schemeClr>
                </a:solidFill>
              </a:rPr>
              <a:t>ages, </a:t>
            </a:r>
          </a:p>
          <a:p>
            <a:r>
              <a:rPr lang="en-US" sz="4000" dirty="0" smtClean="0">
                <a:solidFill>
                  <a:schemeClr val="accent1">
                    <a:lumMod val="75000"/>
                  </a:schemeClr>
                </a:solidFill>
              </a:rPr>
              <a:t>globally and by sociodemographic index, 2015</a:t>
            </a:r>
            <a:endParaRPr lang="en-US" sz="4000" dirty="0"/>
          </a:p>
        </p:txBody>
      </p:sp>
    </p:spTree>
    <p:extLst>
      <p:ext uri="{BB962C8B-B14F-4D97-AF65-F5344CB8AC3E}">
        <p14:creationId xmlns:p14="http://schemas.microsoft.com/office/powerpoint/2010/main" val="8654266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282"/>
            <a:ext cx="10515600" cy="1325563"/>
          </a:xfrm>
        </p:spPr>
        <p:txBody>
          <a:bodyPr/>
          <a:lstStyle/>
          <a:p>
            <a:r>
              <a:rPr lang="en-US" dirty="0" smtClean="0">
                <a:solidFill>
                  <a:schemeClr val="accent1">
                    <a:lumMod val="75000"/>
                  </a:schemeClr>
                </a:solidFill>
              </a:rPr>
              <a:t>Why are VPDs a priority? (cont.) </a:t>
            </a:r>
            <a:endParaRPr lang="en-US" dirty="0">
              <a:solidFill>
                <a:schemeClr val="accent1">
                  <a:lumMod val="75000"/>
                </a:schemeClr>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1530832"/>
            <a:ext cx="10214113" cy="4696285"/>
          </a:xfrm>
        </p:spPr>
      </p:pic>
      <p:sp>
        <p:nvSpPr>
          <p:cNvPr id="5" name="TextBox 4"/>
          <p:cNvSpPr txBox="1"/>
          <p:nvPr/>
        </p:nvSpPr>
        <p:spPr>
          <a:xfrm>
            <a:off x="145773" y="6488668"/>
            <a:ext cx="5325497" cy="369332"/>
          </a:xfrm>
          <a:prstGeom prst="rect">
            <a:avLst/>
          </a:prstGeom>
          <a:noFill/>
        </p:spPr>
        <p:txBody>
          <a:bodyPr wrap="none" rtlCol="0">
            <a:spAutoFit/>
          </a:bodyPr>
          <a:lstStyle/>
          <a:p>
            <a:r>
              <a:rPr lang="en-US" dirty="0" smtClean="0"/>
              <a:t>Source: GBD 2016 Mortality collaborators, Lancet 2017</a:t>
            </a:r>
            <a:endParaRPr lang="en-US" dirty="0"/>
          </a:p>
        </p:txBody>
      </p:sp>
      <p:sp>
        <p:nvSpPr>
          <p:cNvPr id="6" name="Oval 5"/>
          <p:cNvSpPr/>
          <p:nvPr/>
        </p:nvSpPr>
        <p:spPr>
          <a:xfrm>
            <a:off x="1232452" y="1806559"/>
            <a:ext cx="702366" cy="45662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92436" y="1103565"/>
            <a:ext cx="5532861" cy="369332"/>
          </a:xfrm>
          <a:prstGeom prst="rect">
            <a:avLst/>
          </a:prstGeom>
          <a:noFill/>
        </p:spPr>
        <p:txBody>
          <a:bodyPr wrap="none" rtlCol="0">
            <a:spAutoFit/>
          </a:bodyPr>
          <a:lstStyle/>
          <a:p>
            <a:r>
              <a:rPr lang="en-US" b="1" dirty="0" smtClean="0">
                <a:solidFill>
                  <a:schemeClr val="accent1">
                    <a:lumMod val="75000"/>
                  </a:schemeClr>
                </a:solidFill>
              </a:rPr>
              <a:t>Figure. Number of deaths globally by age category, 2015</a:t>
            </a:r>
            <a:endParaRPr lang="en-US" b="1" dirty="0">
              <a:solidFill>
                <a:schemeClr val="accent1">
                  <a:lumMod val="75000"/>
                </a:schemeClr>
              </a:solidFill>
            </a:endParaRPr>
          </a:p>
        </p:txBody>
      </p:sp>
    </p:spTree>
    <p:extLst>
      <p:ext uri="{BB962C8B-B14F-4D97-AF65-F5344CB8AC3E}">
        <p14:creationId xmlns:p14="http://schemas.microsoft.com/office/powerpoint/2010/main" val="20706093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GBD data quality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2350" y="1825625"/>
            <a:ext cx="7387300" cy="4351338"/>
          </a:xfrm>
        </p:spPr>
      </p:pic>
    </p:spTree>
    <p:extLst>
      <p:ext uri="{BB962C8B-B14F-4D97-AF65-F5344CB8AC3E}">
        <p14:creationId xmlns:p14="http://schemas.microsoft.com/office/powerpoint/2010/main" val="20295506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Estimated incidence of RSV ALRI among children &lt;5 years of age in developing countries</a:t>
            </a:r>
            <a:endParaRPr lang="en-US" dirty="0"/>
          </a:p>
        </p:txBody>
      </p:sp>
      <p:pic>
        <p:nvPicPr>
          <p:cNvPr id="4" name="Content Placeholder 3"/>
          <p:cNvPicPr>
            <a:picLocks noGrp="1" noChangeAspect="1"/>
          </p:cNvPicPr>
          <p:nvPr>
            <p:ph idx="1"/>
          </p:nvPr>
        </p:nvPicPr>
        <p:blipFill>
          <a:blip r:embed="rId3"/>
          <a:stretch>
            <a:fillRect/>
          </a:stretch>
        </p:blipFill>
        <p:spPr>
          <a:xfrm>
            <a:off x="1457325" y="2001044"/>
            <a:ext cx="9277350" cy="4000500"/>
          </a:xfrm>
          <a:prstGeom prst="rect">
            <a:avLst/>
          </a:prstGeom>
        </p:spPr>
      </p:pic>
    </p:spTree>
    <p:extLst>
      <p:ext uri="{BB962C8B-B14F-4D97-AF65-F5344CB8AC3E}">
        <p14:creationId xmlns:p14="http://schemas.microsoft.com/office/powerpoint/2010/main" val="2272792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accent1">
                    <a:lumMod val="75000"/>
                  </a:schemeClr>
                </a:solidFill>
                <a:latin typeface="+mn-lt"/>
              </a:rPr>
              <a:t>Hib estimated mortality rates, children aged under 5 years, 2015</a:t>
            </a:r>
            <a:endParaRPr lang="en-US" sz="4000" dirty="0">
              <a:solidFill>
                <a:schemeClr val="accent1">
                  <a:lumMod val="75000"/>
                </a:schemeClr>
              </a:solidFill>
              <a:latin typeface="+mn-lt"/>
            </a:endParaRPr>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115403" y="2037766"/>
            <a:ext cx="7757615" cy="3325804"/>
          </a:xfrm>
          <a:prstGeom prst="rect">
            <a:avLst/>
          </a:prstGeom>
        </p:spPr>
      </p:pic>
    </p:spTree>
    <p:extLst>
      <p:ext uri="{BB962C8B-B14F-4D97-AF65-F5344CB8AC3E}">
        <p14:creationId xmlns:p14="http://schemas.microsoft.com/office/powerpoint/2010/main" val="9415110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70C0"/>
                </a:solidFill>
                <a:latin typeface="+mn-lt"/>
              </a:rPr>
              <a:t>How do we monitor VPDs? (cont.)</a:t>
            </a:r>
            <a:endParaRPr lang="en-US" sz="4000" dirty="0">
              <a:latin typeface="+mn-lt"/>
            </a:endParaRPr>
          </a:p>
        </p:txBody>
      </p:sp>
      <p:sp>
        <p:nvSpPr>
          <p:cNvPr id="3" name="Content Placeholder 2"/>
          <p:cNvSpPr>
            <a:spLocks noGrp="1"/>
          </p:cNvSpPr>
          <p:nvPr>
            <p:ph idx="1"/>
          </p:nvPr>
        </p:nvSpPr>
        <p:spPr>
          <a:xfrm>
            <a:off x="838200" y="1434041"/>
            <a:ext cx="10515600" cy="5290325"/>
          </a:xfrm>
        </p:spPr>
        <p:txBody>
          <a:bodyPr>
            <a:normAutofit/>
          </a:bodyPr>
          <a:lstStyle/>
          <a:p>
            <a:r>
              <a:rPr lang="en-US" dirty="0"/>
              <a:t>Types of VPD </a:t>
            </a:r>
            <a:r>
              <a:rPr lang="en-US" dirty="0" smtClean="0"/>
              <a:t>surveillance </a:t>
            </a:r>
          </a:p>
          <a:p>
            <a:endParaRPr lang="en-US" dirty="0"/>
          </a:p>
          <a:p>
            <a:endParaRPr lang="en-US" dirty="0" smtClean="0"/>
          </a:p>
          <a:p>
            <a:endParaRPr lang="en-US" dirty="0"/>
          </a:p>
          <a:p>
            <a:endParaRPr lang="en-US" dirty="0" smtClean="0"/>
          </a:p>
          <a:p>
            <a:pPr lvl="1"/>
            <a:endParaRPr lang="en-US" dirty="0"/>
          </a:p>
          <a:p>
            <a:pPr marL="457200" lvl="1" indent="0">
              <a:buNone/>
            </a:pPr>
            <a:endParaRPr lang="en-US" dirty="0" smtClean="0"/>
          </a:p>
          <a:p>
            <a:pPr marL="457200" lvl="1" indent="0">
              <a:buNone/>
            </a:pPr>
            <a:endParaRPr lang="en-US" sz="1050" dirty="0" smtClean="0"/>
          </a:p>
          <a:p>
            <a:pPr lvl="1"/>
            <a:r>
              <a:rPr lang="en-US" dirty="0" smtClean="0"/>
              <a:t>Variations</a:t>
            </a:r>
          </a:p>
          <a:p>
            <a:pPr lvl="2"/>
            <a:r>
              <a:rPr lang="en-US" dirty="0" smtClean="0"/>
              <a:t>Sentinel surveillance – specific facilities are selected to represent a geographic area</a:t>
            </a:r>
          </a:p>
          <a:p>
            <a:pPr lvl="2"/>
            <a:r>
              <a:rPr lang="en-US" dirty="0" smtClean="0"/>
              <a:t>Community-based surveillance – active community participation in VPD surveillance</a:t>
            </a:r>
            <a:endParaRPr lang="en-US" dirty="0"/>
          </a:p>
          <a:p>
            <a:r>
              <a:rPr lang="en-US" dirty="0"/>
              <a:t>VPD surveillance is linked with the global laboratory network </a:t>
            </a:r>
          </a:p>
          <a:p>
            <a:endParaRPr lang="en-US" dirty="0"/>
          </a:p>
        </p:txBody>
      </p:sp>
      <p:grpSp>
        <p:nvGrpSpPr>
          <p:cNvPr id="38" name="Group 37"/>
          <p:cNvGrpSpPr/>
          <p:nvPr/>
        </p:nvGrpSpPr>
        <p:grpSpPr>
          <a:xfrm>
            <a:off x="1750965" y="1921040"/>
            <a:ext cx="4537487" cy="3382480"/>
            <a:chOff x="1746823" y="2234548"/>
            <a:chExt cx="4537487" cy="3382480"/>
          </a:xfrm>
        </p:grpSpPr>
        <p:grpSp>
          <p:nvGrpSpPr>
            <p:cNvPr id="10" name="Group 9"/>
            <p:cNvGrpSpPr/>
            <p:nvPr/>
          </p:nvGrpSpPr>
          <p:grpSpPr>
            <a:xfrm>
              <a:off x="1746823" y="2234548"/>
              <a:ext cx="4537487" cy="3382480"/>
              <a:chOff x="2047031" y="1515547"/>
              <a:chExt cx="8141163" cy="5245495"/>
            </a:xfrm>
          </p:grpSpPr>
          <p:sp>
            <p:nvSpPr>
              <p:cNvPr id="11" name="Rectangle 10" descr="Box behind text that divides the topics into two columns; the left column describes passive surveillance, and the right describes active surveillance." title="Box"/>
              <p:cNvSpPr/>
              <p:nvPr/>
            </p:nvSpPr>
            <p:spPr>
              <a:xfrm>
                <a:off x="2082800" y="1685244"/>
                <a:ext cx="7975600" cy="433604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082800" y="1595801"/>
                <a:ext cx="7975600" cy="821802"/>
              </a:xfrm>
              <a:prstGeom prst="rect">
                <a:avLst/>
              </a:prstGeom>
              <a:ln>
                <a:solidFill>
                  <a:schemeClr val="tx1"/>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3" name="TextBox 12"/>
              <p:cNvSpPr txBox="1"/>
              <p:nvPr/>
            </p:nvSpPr>
            <p:spPr>
              <a:xfrm>
                <a:off x="2270265" y="1529430"/>
                <a:ext cx="3669175" cy="369333"/>
              </a:xfrm>
              <a:prstGeom prst="rect">
                <a:avLst/>
              </a:prstGeom>
              <a:noFill/>
            </p:spPr>
            <p:txBody>
              <a:bodyPr wrap="square" rtlCol="0">
                <a:spAutoFit/>
              </a:bodyPr>
              <a:lstStyle/>
              <a:p>
                <a:pPr algn="ctr"/>
                <a:r>
                  <a:rPr lang="en-US" b="1" dirty="0">
                    <a:latin typeface="Century Gothic" panose="020B0502020202020204" pitchFamily="34" charset="0"/>
                  </a:rPr>
                  <a:t>Passive Surveillance</a:t>
                </a:r>
              </a:p>
            </p:txBody>
          </p:sp>
          <p:sp>
            <p:nvSpPr>
              <p:cNvPr id="14" name="TextBox 13"/>
              <p:cNvSpPr txBox="1"/>
              <p:nvPr/>
            </p:nvSpPr>
            <p:spPr>
              <a:xfrm>
                <a:off x="6305253" y="1515547"/>
                <a:ext cx="3669175" cy="369333"/>
              </a:xfrm>
              <a:prstGeom prst="rect">
                <a:avLst/>
              </a:prstGeom>
              <a:noFill/>
            </p:spPr>
            <p:txBody>
              <a:bodyPr wrap="square" rtlCol="0">
                <a:spAutoFit/>
              </a:bodyPr>
              <a:lstStyle/>
              <a:p>
                <a:pPr algn="ctr"/>
                <a:r>
                  <a:rPr lang="en-US" b="1" dirty="0">
                    <a:latin typeface="Century Gothic" panose="020B0502020202020204" pitchFamily="34" charset="0"/>
                  </a:rPr>
                  <a:t>Active Surveillance</a:t>
                </a:r>
              </a:p>
            </p:txBody>
          </p:sp>
          <p:sp>
            <p:nvSpPr>
              <p:cNvPr id="15" name="TextBox 14"/>
              <p:cNvSpPr txBox="1"/>
              <p:nvPr/>
            </p:nvSpPr>
            <p:spPr>
              <a:xfrm>
                <a:off x="2047031" y="2601571"/>
                <a:ext cx="4115644" cy="3524130"/>
              </a:xfrm>
              <a:prstGeom prst="rect">
                <a:avLst/>
              </a:prstGeom>
              <a:noFill/>
            </p:spPr>
            <p:txBody>
              <a:bodyPr wrap="square" rtlCol="0">
                <a:spAutoFit/>
              </a:bodyPr>
              <a:lstStyle/>
              <a:p>
                <a:pPr marL="342900" indent="-342900">
                  <a:buFont typeface="Arial" panose="020B0604020202020204" pitchFamily="34" charset="0"/>
                  <a:buChar char="•"/>
                </a:pPr>
                <a:r>
                  <a:rPr lang="en-US" sz="1200" dirty="0">
                    <a:latin typeface="Century Gothic" panose="020B0502020202020204" pitchFamily="34" charset="0"/>
                  </a:rPr>
                  <a:t>Diseases reported by health care providers or staff to public health officials</a:t>
                </a:r>
              </a:p>
              <a:p>
                <a:pPr marL="342900" indent="-342900">
                  <a:buFont typeface="Arial" panose="020B0604020202020204" pitchFamily="34" charset="0"/>
                  <a:buChar char="•"/>
                </a:pPr>
                <a:endParaRPr lang="en-US" sz="1200" dirty="0">
                  <a:latin typeface="Century Gothic" panose="020B0502020202020204" pitchFamily="34" charset="0"/>
                </a:endParaRPr>
              </a:p>
              <a:p>
                <a:pPr marL="342900" indent="-342900">
                  <a:buFont typeface="Arial" panose="020B0604020202020204" pitchFamily="34" charset="0"/>
                  <a:buChar char="•"/>
                </a:pPr>
                <a:r>
                  <a:rPr lang="en-US" sz="1200" dirty="0">
                    <a:latin typeface="Century Gothic" panose="020B0502020202020204" pitchFamily="34" charset="0"/>
                  </a:rPr>
                  <a:t>Simple and inexpensive</a:t>
                </a:r>
              </a:p>
              <a:p>
                <a:endParaRPr lang="en-US" sz="1200" dirty="0">
                  <a:latin typeface="Century Gothic" panose="020B0502020202020204" pitchFamily="34" charset="0"/>
                </a:endParaRPr>
              </a:p>
              <a:p>
                <a:pPr marL="342900" indent="-342900">
                  <a:buFont typeface="Arial" panose="020B0604020202020204" pitchFamily="34" charset="0"/>
                  <a:buChar char="•"/>
                </a:pPr>
                <a:r>
                  <a:rPr lang="en-US" sz="1200" dirty="0">
                    <a:latin typeface="Century Gothic" panose="020B0502020202020204" pitchFamily="34" charset="0"/>
                  </a:rPr>
                  <a:t>Limited by </a:t>
                </a:r>
                <a:r>
                  <a:rPr lang="en-US" sz="1200" dirty="0" smtClean="0">
                    <a:latin typeface="Century Gothic" panose="020B0502020202020204" pitchFamily="34" charset="0"/>
                  </a:rPr>
                  <a:t>incompleteness of </a:t>
                </a:r>
                <a:r>
                  <a:rPr lang="en-US" sz="1200" dirty="0">
                    <a:latin typeface="Century Gothic" panose="020B0502020202020204" pitchFamily="34" charset="0"/>
                  </a:rPr>
                  <a:t>reporting and </a:t>
                </a:r>
                <a:r>
                  <a:rPr lang="en-US" sz="1200" dirty="0" smtClean="0">
                    <a:latin typeface="Century Gothic" panose="020B0502020202020204" pitchFamily="34" charset="0"/>
                  </a:rPr>
                  <a:t>variability of </a:t>
                </a:r>
                <a:r>
                  <a:rPr lang="en-US" sz="1200" dirty="0">
                    <a:latin typeface="Century Gothic" panose="020B0502020202020204" pitchFamily="34" charset="0"/>
                  </a:rPr>
                  <a:t>quality</a:t>
                </a:r>
              </a:p>
            </p:txBody>
          </p:sp>
          <p:sp>
            <p:nvSpPr>
              <p:cNvPr id="16" name="TextBox 15"/>
              <p:cNvSpPr txBox="1"/>
              <p:nvPr/>
            </p:nvSpPr>
            <p:spPr>
              <a:xfrm>
                <a:off x="6091490" y="2601572"/>
                <a:ext cx="4096704" cy="4159470"/>
              </a:xfrm>
              <a:prstGeom prst="rect">
                <a:avLst/>
              </a:prstGeom>
              <a:noFill/>
            </p:spPr>
            <p:txBody>
              <a:bodyPr wrap="square" rtlCol="0">
                <a:spAutoFit/>
              </a:bodyPr>
              <a:lstStyle/>
              <a:p>
                <a:pPr marL="342900" indent="-342900">
                  <a:buFont typeface="Arial" panose="020B0604020202020204" pitchFamily="34" charset="0"/>
                  <a:buChar char="•"/>
                </a:pPr>
                <a:r>
                  <a:rPr lang="en-US" sz="1200" dirty="0">
                    <a:latin typeface="Century Gothic" panose="020B0502020202020204" pitchFamily="34" charset="0"/>
                  </a:rPr>
                  <a:t>Health agencies contact health providers and other reporters seeking cases</a:t>
                </a:r>
              </a:p>
              <a:p>
                <a:endParaRPr lang="en-US" sz="1200" dirty="0">
                  <a:latin typeface="Century Gothic" panose="020B0502020202020204" pitchFamily="34" charset="0"/>
                </a:endParaRPr>
              </a:p>
              <a:p>
                <a:pPr marL="342900" indent="-342900">
                  <a:buFont typeface="Arial" panose="020B0604020202020204" pitchFamily="34" charset="0"/>
                  <a:buChar char="•"/>
                </a:pPr>
                <a:r>
                  <a:rPr lang="en-US" sz="1200" dirty="0">
                    <a:latin typeface="Century Gothic" panose="020B0502020202020204" pitchFamily="34" charset="0"/>
                  </a:rPr>
                  <a:t>Expensive and often difficult to establish</a:t>
                </a:r>
              </a:p>
              <a:p>
                <a:pPr marL="342900" indent="-342900">
                  <a:buFont typeface="Arial" panose="020B0604020202020204" pitchFamily="34" charset="0"/>
                  <a:buChar char="•"/>
                </a:pPr>
                <a:endParaRPr lang="en-US" sz="1200" dirty="0">
                  <a:latin typeface="Century Gothic" panose="020B0502020202020204" pitchFamily="34" charset="0"/>
                </a:endParaRPr>
              </a:p>
              <a:p>
                <a:pPr marL="342900" indent="-342900">
                  <a:buFont typeface="Arial" panose="020B0604020202020204" pitchFamily="34" charset="0"/>
                  <a:buChar char="•"/>
                </a:pPr>
                <a:r>
                  <a:rPr lang="en-US" sz="1200" dirty="0">
                    <a:latin typeface="Century Gothic" panose="020B0502020202020204" pitchFamily="34" charset="0"/>
                  </a:rPr>
                  <a:t>Facilitates more complete reporting of conditions</a:t>
                </a:r>
              </a:p>
            </p:txBody>
          </p:sp>
        </p:grpSp>
        <p:cxnSp>
          <p:nvCxnSpPr>
            <p:cNvPr id="18" name="Straight Connector 17"/>
            <p:cNvCxnSpPr/>
            <p:nvPr/>
          </p:nvCxnSpPr>
          <p:spPr>
            <a:xfrm>
              <a:off x="4016374" y="2301251"/>
              <a:ext cx="16295" cy="2838759"/>
            </a:xfrm>
            <a:prstGeom prst="line">
              <a:avLst/>
            </a:prstGeom>
          </p:spPr>
          <p:style>
            <a:lnRef idx="3">
              <a:schemeClr val="dk1"/>
            </a:lnRef>
            <a:fillRef idx="0">
              <a:schemeClr val="dk1"/>
            </a:fillRef>
            <a:effectRef idx="2">
              <a:schemeClr val="dk1"/>
            </a:effectRef>
            <a:fontRef idx="minor">
              <a:schemeClr val="tx1"/>
            </a:fontRef>
          </p:style>
        </p:cxnSp>
      </p:grpSp>
      <p:grpSp>
        <p:nvGrpSpPr>
          <p:cNvPr id="39" name="Group 38"/>
          <p:cNvGrpSpPr/>
          <p:nvPr/>
        </p:nvGrpSpPr>
        <p:grpSpPr>
          <a:xfrm>
            <a:off x="6564443" y="1921000"/>
            <a:ext cx="4537487" cy="2890894"/>
            <a:chOff x="6584146" y="2249117"/>
            <a:chExt cx="4537487" cy="2890894"/>
          </a:xfrm>
        </p:grpSpPr>
        <p:grpSp>
          <p:nvGrpSpPr>
            <p:cNvPr id="22" name="Group 21"/>
            <p:cNvGrpSpPr/>
            <p:nvPr/>
          </p:nvGrpSpPr>
          <p:grpSpPr>
            <a:xfrm>
              <a:off x="6584146" y="2249117"/>
              <a:ext cx="4537487" cy="2890894"/>
              <a:chOff x="2052365" y="1645206"/>
              <a:chExt cx="8006509" cy="4391648"/>
            </a:xfrm>
          </p:grpSpPr>
          <p:sp>
            <p:nvSpPr>
              <p:cNvPr id="23" name="Rectangle 22" descr="Box behind text that divides the topics into two columns; the left column describes passive surveillance, and the right describes active surveillance." title="Box"/>
              <p:cNvSpPr/>
              <p:nvPr/>
            </p:nvSpPr>
            <p:spPr>
              <a:xfrm>
                <a:off x="2082800" y="1700809"/>
                <a:ext cx="7975600" cy="433604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2082800" y="1700808"/>
                <a:ext cx="7975600" cy="821802"/>
              </a:xfrm>
              <a:prstGeom prst="rect">
                <a:avLst/>
              </a:prstGeom>
              <a:ln>
                <a:solidFill>
                  <a:schemeClr val="tx1"/>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5" name="TextBox 24"/>
              <p:cNvSpPr txBox="1"/>
              <p:nvPr/>
            </p:nvSpPr>
            <p:spPr>
              <a:xfrm>
                <a:off x="2607956" y="1645206"/>
                <a:ext cx="3669174" cy="369331"/>
              </a:xfrm>
              <a:prstGeom prst="rect">
                <a:avLst/>
              </a:prstGeom>
              <a:noFill/>
            </p:spPr>
            <p:txBody>
              <a:bodyPr wrap="square" rtlCol="0">
                <a:spAutoFit/>
              </a:bodyPr>
              <a:lstStyle/>
              <a:p>
                <a:r>
                  <a:rPr lang="en-US" b="1" dirty="0">
                    <a:latin typeface="Century Gothic" panose="020B0502020202020204" pitchFamily="34" charset="0"/>
                  </a:rPr>
                  <a:t>Indicator-Based Surveillance</a:t>
                </a:r>
              </a:p>
            </p:txBody>
          </p:sp>
          <p:sp>
            <p:nvSpPr>
              <p:cNvPr id="26" name="TextBox 25"/>
              <p:cNvSpPr txBox="1"/>
              <p:nvPr/>
            </p:nvSpPr>
            <p:spPr>
              <a:xfrm>
                <a:off x="6277605" y="1676958"/>
                <a:ext cx="3669174" cy="369331"/>
              </a:xfrm>
              <a:prstGeom prst="rect">
                <a:avLst/>
              </a:prstGeom>
              <a:noFill/>
            </p:spPr>
            <p:txBody>
              <a:bodyPr wrap="square" rtlCol="0">
                <a:spAutoFit/>
              </a:bodyPr>
              <a:lstStyle/>
              <a:p>
                <a:pPr algn="ctr"/>
                <a:r>
                  <a:rPr lang="en-US" b="1" dirty="0">
                    <a:latin typeface="Century Gothic" panose="020B0502020202020204" pitchFamily="34" charset="0"/>
                  </a:rPr>
                  <a:t>Event-Based Surveillance</a:t>
                </a:r>
              </a:p>
            </p:txBody>
          </p:sp>
          <p:sp>
            <p:nvSpPr>
              <p:cNvPr id="27" name="TextBox 26"/>
              <p:cNvSpPr txBox="1"/>
              <p:nvPr/>
            </p:nvSpPr>
            <p:spPr>
              <a:xfrm>
                <a:off x="2052365" y="2617137"/>
                <a:ext cx="4064625" cy="1384995"/>
              </a:xfrm>
              <a:prstGeom prst="rect">
                <a:avLst/>
              </a:prstGeom>
              <a:noFill/>
            </p:spPr>
            <p:txBody>
              <a:bodyPr wrap="square" rtlCol="0">
                <a:spAutoFit/>
              </a:bodyPr>
              <a:lstStyle/>
              <a:p>
                <a:pPr marL="342900" indent="-342900">
                  <a:buFont typeface="Arial" panose="020B0604020202020204" pitchFamily="34" charset="0"/>
                  <a:buChar char="•"/>
                </a:pPr>
                <a:r>
                  <a:rPr lang="en-US" sz="1200" dirty="0">
                    <a:latin typeface="Century Gothic" panose="020B0502020202020204" pitchFamily="34" charset="0"/>
                  </a:rPr>
                  <a:t>Official case reports from</a:t>
                </a:r>
                <a:br>
                  <a:rPr lang="en-US" sz="1200" dirty="0">
                    <a:latin typeface="Century Gothic" panose="020B0502020202020204" pitchFamily="34" charset="0"/>
                  </a:rPr>
                </a:br>
                <a:r>
                  <a:rPr lang="en-US" sz="1200" dirty="0">
                    <a:latin typeface="Century Gothic" panose="020B0502020202020204" pitchFamily="34" charset="0"/>
                  </a:rPr>
                  <a:t>health care providers</a:t>
                </a:r>
              </a:p>
              <a:p>
                <a:pPr marL="342900" indent="-342900">
                  <a:buFont typeface="Arial" panose="020B0604020202020204" pitchFamily="34" charset="0"/>
                  <a:buChar char="•"/>
                </a:pPr>
                <a:endParaRPr lang="en-US" sz="1200" dirty="0">
                  <a:latin typeface="Century Gothic" panose="020B0502020202020204" pitchFamily="34" charset="0"/>
                </a:endParaRPr>
              </a:p>
              <a:p>
                <a:pPr marL="342900" indent="-342900">
                  <a:buFont typeface="Arial" panose="020B0604020202020204" pitchFamily="34" charset="0"/>
                  <a:buChar char="•"/>
                </a:pPr>
                <a:r>
                  <a:rPr lang="en-US" sz="1200" dirty="0">
                    <a:latin typeface="Century Gothic" panose="020B0502020202020204" pitchFamily="34" charset="0"/>
                  </a:rPr>
                  <a:t>Traditional reporting methods can be delayed</a:t>
                </a:r>
              </a:p>
              <a:p>
                <a:pPr marL="342900" indent="-342900">
                  <a:buFont typeface="Arial" panose="020B0604020202020204" pitchFamily="34" charset="0"/>
                  <a:buChar char="•"/>
                </a:pPr>
                <a:endParaRPr lang="en-US" sz="1200" dirty="0">
                  <a:latin typeface="Century Gothic" panose="020B0502020202020204" pitchFamily="34" charset="0"/>
                </a:endParaRPr>
              </a:p>
              <a:p>
                <a:pPr marL="342900" indent="-342900">
                  <a:buFont typeface="Arial" panose="020B0604020202020204" pitchFamily="34" charset="0"/>
                  <a:buChar char="•"/>
                </a:pPr>
                <a:r>
                  <a:rPr lang="en-US" sz="1200" dirty="0">
                    <a:latin typeface="Century Gothic" panose="020B0502020202020204" pitchFamily="34" charset="0"/>
                  </a:rPr>
                  <a:t>Data usually standardized by reporting forms and tools</a:t>
                </a:r>
              </a:p>
            </p:txBody>
          </p:sp>
          <p:sp>
            <p:nvSpPr>
              <p:cNvPr id="28" name="TextBox 27"/>
              <p:cNvSpPr txBox="1"/>
              <p:nvPr/>
            </p:nvSpPr>
            <p:spPr>
              <a:xfrm>
                <a:off x="6165512" y="2619793"/>
                <a:ext cx="3893362" cy="3250785"/>
              </a:xfrm>
              <a:prstGeom prst="rect">
                <a:avLst/>
              </a:prstGeom>
              <a:noFill/>
            </p:spPr>
            <p:txBody>
              <a:bodyPr wrap="square" rtlCol="0">
                <a:spAutoFit/>
              </a:bodyPr>
              <a:lstStyle/>
              <a:p>
                <a:pPr marL="342900" indent="-342900">
                  <a:buFont typeface="Arial" panose="020B0604020202020204" pitchFamily="34" charset="0"/>
                  <a:buChar char="•"/>
                </a:pPr>
                <a:r>
                  <a:rPr lang="en-US" sz="1200" dirty="0">
                    <a:latin typeface="Century Gothic" panose="020B0502020202020204" pitchFamily="34" charset="0"/>
                  </a:rPr>
                  <a:t>Official and unofficial sources are considered, including media reports and rumors</a:t>
                </a:r>
              </a:p>
              <a:p>
                <a:pPr marL="342900" indent="-342900">
                  <a:buFont typeface="Arial" panose="020B0604020202020204" pitchFamily="34" charset="0"/>
                  <a:buChar char="•"/>
                </a:pPr>
                <a:endParaRPr lang="en-US" sz="1200" dirty="0">
                  <a:latin typeface="Century Gothic" panose="020B0502020202020204" pitchFamily="34" charset="0"/>
                </a:endParaRPr>
              </a:p>
              <a:p>
                <a:pPr marL="342900" indent="-342900">
                  <a:buFont typeface="Arial" panose="020B0604020202020204" pitchFamily="34" charset="0"/>
                  <a:buChar char="•"/>
                </a:pPr>
                <a:r>
                  <a:rPr lang="en-US" sz="1200" dirty="0">
                    <a:latin typeface="Century Gothic" panose="020B0502020202020204" pitchFamily="34" charset="0"/>
                  </a:rPr>
                  <a:t>Can be faster to detect an event</a:t>
                </a:r>
              </a:p>
              <a:p>
                <a:endParaRPr lang="en-US" sz="1200" dirty="0">
                  <a:latin typeface="Century Gothic" panose="020B0502020202020204" pitchFamily="34" charset="0"/>
                </a:endParaRPr>
              </a:p>
              <a:p>
                <a:pPr marL="342900" indent="-342900">
                  <a:buFont typeface="Arial" panose="020B0604020202020204" pitchFamily="34" charset="0"/>
                  <a:buChar char="•"/>
                </a:pPr>
                <a:r>
                  <a:rPr lang="en-US" sz="1200" dirty="0">
                    <a:latin typeface="Century Gothic" panose="020B0502020202020204" pitchFamily="34" charset="0"/>
                  </a:rPr>
                  <a:t>Data not standardized, may be subjective</a:t>
                </a:r>
              </a:p>
            </p:txBody>
          </p:sp>
        </p:grpSp>
        <p:cxnSp>
          <p:nvCxnSpPr>
            <p:cNvPr id="29" name="Straight Connector 28"/>
            <p:cNvCxnSpPr/>
            <p:nvPr/>
          </p:nvCxnSpPr>
          <p:spPr>
            <a:xfrm>
              <a:off x="8931061" y="2285718"/>
              <a:ext cx="23817" cy="2854292"/>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8369831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368490" y="0"/>
            <a:ext cx="10280438" cy="1244029"/>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defTabSz="945990"/>
            <a:r>
              <a:rPr lang="en-US" altLang="en-US" sz="4000" dirty="0" smtClean="0">
                <a:solidFill>
                  <a:schemeClr val="accent1">
                    <a:lumMod val="75000"/>
                  </a:schemeClr>
                </a:solidFill>
                <a:ea typeface="+mj-ea"/>
                <a:cs typeface="+mj-cs"/>
              </a:rPr>
              <a:t>Despite these successes, 19.9 </a:t>
            </a:r>
            <a:r>
              <a:rPr lang="en-US" altLang="en-US" sz="4000" dirty="0">
                <a:solidFill>
                  <a:schemeClr val="accent1">
                    <a:lumMod val="75000"/>
                  </a:schemeClr>
                </a:solidFill>
                <a:ea typeface="+mj-ea"/>
                <a:cs typeface="+mj-cs"/>
              </a:rPr>
              <a:t>million infants not immunized (DTP3), 2017</a:t>
            </a:r>
          </a:p>
        </p:txBody>
      </p:sp>
      <p:graphicFrame>
        <p:nvGraphicFramePr>
          <p:cNvPr id="54275" name="Chart 1"/>
          <p:cNvGraphicFramePr>
            <a:graphicFrameLocks/>
          </p:cNvGraphicFramePr>
          <p:nvPr>
            <p:extLst/>
          </p:nvPr>
        </p:nvGraphicFramePr>
        <p:xfrm>
          <a:off x="2949931" y="1269947"/>
          <a:ext cx="6712575" cy="4267712"/>
        </p:xfrm>
        <a:graphic>
          <a:graphicData uri="http://schemas.openxmlformats.org/presentationml/2006/ole">
            <mc:AlternateContent xmlns:mc="http://schemas.openxmlformats.org/markup-compatibility/2006">
              <mc:Choice xmlns:v="urn:schemas-microsoft-com:vml" Requires="v">
                <p:oleObj spid="_x0000_s1053" name="Worksheet" r:id="rId5" imgW="7534444" imgH="4781679" progId="Excel.Sheet.8">
                  <p:embed/>
                </p:oleObj>
              </mc:Choice>
              <mc:Fallback>
                <p:oleObj name="Worksheet" r:id="rId5" imgW="7534444" imgH="4781679" progId="Excel.Sheet.8">
                  <p:embed/>
                  <p:pic>
                    <p:nvPicPr>
                      <p:cNvPr id="54275" name="Chart 1"/>
                      <p:cNvPicPr>
                        <a:picLocks noChangeArrowheads="1"/>
                      </p:cNvPicPr>
                      <p:nvPr/>
                    </p:nvPicPr>
                    <p:blipFill>
                      <a:blip r:embed="rId6"/>
                      <a:srcRect/>
                      <a:stretch>
                        <a:fillRect/>
                      </a:stretch>
                    </p:blipFill>
                    <p:spPr bwMode="auto">
                      <a:xfrm>
                        <a:off x="2949931" y="1269947"/>
                        <a:ext cx="6712575" cy="426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6" name="Text Box 20"/>
          <p:cNvSpPr txBox="1">
            <a:spLocks noChangeArrowheads="1"/>
          </p:cNvSpPr>
          <p:nvPr/>
        </p:nvSpPr>
        <p:spPr bwMode="auto">
          <a:xfrm>
            <a:off x="1238039" y="5562447"/>
            <a:ext cx="8973138" cy="47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605" tIns="47302" rIns="94605" bIns="47302">
            <a:spAutoFit/>
          </a:bodyPr>
          <a:lstStyle>
            <a:lvl1pPr defTabSz="1042988" eaLnBrk="0" hangingPunct="0">
              <a:spcBef>
                <a:spcPct val="80000"/>
              </a:spcBef>
              <a:buClr>
                <a:srgbClr val="1E7FB8"/>
              </a:buClr>
              <a:buFont typeface="Wingdings" pitchFamily="2" charset="2"/>
              <a:buChar char="l"/>
              <a:defRPr sz="2800">
                <a:solidFill>
                  <a:srgbClr val="000066"/>
                </a:solidFill>
                <a:latin typeface="Arial" charset="0"/>
                <a:cs typeface="Arial" charset="0"/>
              </a:defRPr>
            </a:lvl1pPr>
            <a:lvl2pPr marL="742950" indent="-285750" defTabSz="1042988" eaLnBrk="0" hangingPunct="0">
              <a:spcBef>
                <a:spcPct val="20000"/>
              </a:spcBef>
              <a:buClr>
                <a:srgbClr val="1E7FB8"/>
              </a:buClr>
              <a:buFont typeface="Arial" charset="0"/>
              <a:buChar char="–"/>
              <a:defRPr sz="2400">
                <a:solidFill>
                  <a:srgbClr val="000066"/>
                </a:solidFill>
                <a:latin typeface="Arial" charset="0"/>
                <a:cs typeface="Arial" charset="0"/>
              </a:defRPr>
            </a:lvl2pPr>
            <a:lvl3pPr marL="1143000" indent="-228600" defTabSz="1042988" eaLnBrk="0" hangingPunct="0">
              <a:spcBef>
                <a:spcPct val="20000"/>
              </a:spcBef>
              <a:buClr>
                <a:srgbClr val="1E7FB8"/>
              </a:buClr>
              <a:buChar char="•"/>
              <a:defRPr sz="2400">
                <a:solidFill>
                  <a:srgbClr val="000066"/>
                </a:solidFill>
                <a:latin typeface="Arial Narrow" pitchFamily="34" charset="0"/>
                <a:cs typeface="Arial" charset="0"/>
              </a:defRPr>
            </a:lvl3pPr>
            <a:lvl4pPr marL="1600200" indent="-228600" defTabSz="1042988" eaLnBrk="0" hangingPunct="0">
              <a:spcBef>
                <a:spcPct val="20000"/>
              </a:spcBef>
              <a:buClr>
                <a:srgbClr val="1E7FB8"/>
              </a:buClr>
              <a:buChar char="–"/>
              <a:defRPr sz="2400">
                <a:solidFill>
                  <a:srgbClr val="000066"/>
                </a:solidFill>
                <a:latin typeface="Arial Narrow" pitchFamily="34" charset="0"/>
                <a:cs typeface="Arial" charset="0"/>
              </a:defRPr>
            </a:lvl4pPr>
            <a:lvl5pPr marL="2057400" indent="-228600" algn="r" defTabSz="1042988" rtl="1" eaLnBrk="0" hangingPunct="0">
              <a:spcBef>
                <a:spcPct val="20000"/>
              </a:spcBef>
              <a:buChar char="»"/>
              <a:defRPr sz="2300">
                <a:solidFill>
                  <a:srgbClr val="000066"/>
                </a:solidFill>
                <a:latin typeface="Arial" charset="0"/>
                <a:cs typeface="Arial" charset="0"/>
              </a:defRPr>
            </a:lvl5pPr>
            <a:lvl6pPr marL="2514600" indent="-228600" algn="r" defTabSz="1042988" rtl="1" eaLnBrk="0" fontAlgn="base" hangingPunct="0">
              <a:spcBef>
                <a:spcPct val="20000"/>
              </a:spcBef>
              <a:spcAft>
                <a:spcPct val="0"/>
              </a:spcAft>
              <a:buChar char="»"/>
              <a:defRPr sz="2300">
                <a:solidFill>
                  <a:srgbClr val="000066"/>
                </a:solidFill>
                <a:latin typeface="Arial" charset="0"/>
                <a:cs typeface="Arial" charset="0"/>
              </a:defRPr>
            </a:lvl6pPr>
            <a:lvl7pPr marL="2971800" indent="-228600" algn="r" defTabSz="1042988" rtl="1" eaLnBrk="0" fontAlgn="base" hangingPunct="0">
              <a:spcBef>
                <a:spcPct val="20000"/>
              </a:spcBef>
              <a:spcAft>
                <a:spcPct val="0"/>
              </a:spcAft>
              <a:buChar char="»"/>
              <a:defRPr sz="2300">
                <a:solidFill>
                  <a:srgbClr val="000066"/>
                </a:solidFill>
                <a:latin typeface="Arial" charset="0"/>
                <a:cs typeface="Arial" charset="0"/>
              </a:defRPr>
            </a:lvl7pPr>
            <a:lvl8pPr marL="3429000" indent="-228600" algn="r" defTabSz="1042988" rtl="1" eaLnBrk="0" fontAlgn="base" hangingPunct="0">
              <a:spcBef>
                <a:spcPct val="20000"/>
              </a:spcBef>
              <a:spcAft>
                <a:spcPct val="0"/>
              </a:spcAft>
              <a:buChar char="»"/>
              <a:defRPr sz="2300">
                <a:solidFill>
                  <a:srgbClr val="000066"/>
                </a:solidFill>
                <a:latin typeface="Arial" charset="0"/>
                <a:cs typeface="Arial" charset="0"/>
              </a:defRPr>
            </a:lvl8pPr>
            <a:lvl9pPr marL="3886200" indent="-228600" algn="r" defTabSz="1042988" rtl="1" eaLnBrk="0" fontAlgn="base" hangingPunct="0">
              <a:spcBef>
                <a:spcPct val="20000"/>
              </a:spcBef>
              <a:spcAft>
                <a:spcPct val="0"/>
              </a:spcAft>
              <a:buChar char="»"/>
              <a:defRPr sz="2300">
                <a:solidFill>
                  <a:srgbClr val="000066"/>
                </a:solidFill>
                <a:latin typeface="Arial" charset="0"/>
                <a:cs typeface="Arial" charset="0"/>
              </a:defRPr>
            </a:lvl9pPr>
          </a:lstStyle>
          <a:p>
            <a:pPr eaLnBrk="1" hangingPunct="1">
              <a:spcBef>
                <a:spcPct val="0"/>
              </a:spcBef>
              <a:buClrTx/>
              <a:buFontTx/>
              <a:buNone/>
            </a:pPr>
            <a:r>
              <a:rPr lang="en-GB" altLang="en-US" sz="816" dirty="0"/>
              <a:t>Source: WHO/UNICEF coverage estimates 2017 revision, July 2018. </a:t>
            </a:r>
            <a:r>
              <a:rPr lang="en-US" altLang="en-US" sz="816" dirty="0"/>
              <a:t>United Nations, Population Division. The World Population Prospects - 2017 revision. New York, 2017.</a:t>
            </a:r>
            <a:endParaRPr lang="en-GB" altLang="en-US" sz="816" dirty="0"/>
          </a:p>
          <a:p>
            <a:pPr eaLnBrk="1" hangingPunct="1">
              <a:spcBef>
                <a:spcPct val="0"/>
              </a:spcBef>
              <a:buClrTx/>
              <a:buFontTx/>
              <a:buNone/>
            </a:pPr>
            <a:r>
              <a:rPr lang="en-GB" altLang="en-US" sz="816" dirty="0"/>
              <a:t>Immunization Vaccines and Biologicals, (IVB), World Health Organization.</a:t>
            </a:r>
          </a:p>
          <a:p>
            <a:pPr eaLnBrk="1" hangingPunct="1">
              <a:spcBef>
                <a:spcPct val="0"/>
              </a:spcBef>
              <a:buClrTx/>
              <a:buFontTx/>
              <a:buNone/>
            </a:pPr>
            <a:r>
              <a:rPr lang="en-GB" altLang="en-US" sz="816" dirty="0"/>
              <a:t>194 WHO Member States. Date of slide: 15 July 2018.</a:t>
            </a:r>
          </a:p>
        </p:txBody>
      </p:sp>
    </p:spTree>
    <p:custDataLst>
      <p:tags r:id="rId2"/>
    </p:custDataLst>
    <p:extLst>
      <p:ext uri="{BB962C8B-B14F-4D97-AF65-F5344CB8AC3E}">
        <p14:creationId xmlns:p14="http://schemas.microsoft.com/office/powerpoint/2010/main" val="8935556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2943"/>
          </a:xfrm>
        </p:spPr>
        <p:txBody>
          <a:bodyPr>
            <a:normAutofit/>
          </a:bodyPr>
          <a:lstStyle/>
          <a:p>
            <a:pPr algn="ctr"/>
            <a:r>
              <a:rPr lang="en-US" sz="4000" b="1" dirty="0" smtClean="0">
                <a:solidFill>
                  <a:schemeClr val="accent1">
                    <a:lumMod val="75000"/>
                  </a:schemeClr>
                </a:solidFill>
                <a:latin typeface="+mn-lt"/>
              </a:rPr>
              <a:t>Global Importance of VPDs (cont.)</a:t>
            </a:r>
            <a:endParaRPr lang="en-US" sz="4000" b="1" dirty="0">
              <a:solidFill>
                <a:schemeClr val="accent1">
                  <a:lumMod val="75000"/>
                </a:schemeClr>
              </a:solidFill>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731366640"/>
              </p:ext>
            </p:extLst>
          </p:nvPr>
        </p:nvGraphicFramePr>
        <p:xfrm>
          <a:off x="485095" y="1720271"/>
          <a:ext cx="6117928" cy="4758491"/>
        </p:xfrm>
        <a:graphic>
          <a:graphicData uri="http://schemas.openxmlformats.org/drawingml/2006/table">
            <a:tbl>
              <a:tblPr firstRow="1" bandRow="1">
                <a:tableStyleId>{5C22544A-7EE6-4342-B048-85BDC9FD1C3A}</a:tableStyleId>
              </a:tblPr>
              <a:tblGrid>
                <a:gridCol w="2513082">
                  <a:extLst>
                    <a:ext uri="{9D8B030D-6E8A-4147-A177-3AD203B41FA5}">
                      <a16:colId xmlns:a16="http://schemas.microsoft.com/office/drawing/2014/main" val="624440946"/>
                    </a:ext>
                  </a:extLst>
                </a:gridCol>
                <a:gridCol w="3604846">
                  <a:extLst>
                    <a:ext uri="{9D8B030D-6E8A-4147-A177-3AD203B41FA5}">
                      <a16:colId xmlns:a16="http://schemas.microsoft.com/office/drawing/2014/main" val="893206453"/>
                    </a:ext>
                  </a:extLst>
                </a:gridCol>
              </a:tblGrid>
              <a:tr h="323462">
                <a:tc>
                  <a:txBody>
                    <a:bodyPr/>
                    <a:lstStyle/>
                    <a:p>
                      <a:pPr algn="ctr"/>
                      <a:r>
                        <a:rPr lang="en-US" sz="1600" dirty="0" smtClean="0"/>
                        <a:t>Number of deaths in</a:t>
                      </a:r>
                      <a:r>
                        <a:rPr lang="en-US" sz="1600" baseline="0" dirty="0" smtClean="0"/>
                        <a:t> 2015</a:t>
                      </a:r>
                      <a:endParaRPr lang="en-US" sz="1600" dirty="0"/>
                    </a:p>
                  </a:txBody>
                  <a:tcPr/>
                </a:tc>
                <a:tc>
                  <a:txBody>
                    <a:bodyPr/>
                    <a:lstStyle/>
                    <a:p>
                      <a:pPr algn="ctr"/>
                      <a:r>
                        <a:rPr lang="en-US" sz="1600" dirty="0" smtClean="0"/>
                        <a:t>Cause</a:t>
                      </a:r>
                      <a:endParaRPr lang="en-US" sz="1600" dirty="0"/>
                    </a:p>
                  </a:txBody>
                  <a:tcPr/>
                </a:tc>
                <a:extLst>
                  <a:ext uri="{0D108BD9-81ED-4DB2-BD59-A6C34878D82A}">
                    <a16:rowId xmlns:a16="http://schemas.microsoft.com/office/drawing/2014/main" val="4077454338"/>
                  </a:ext>
                </a:extLst>
              </a:tr>
              <a:tr h="340247">
                <a:tc>
                  <a:txBody>
                    <a:bodyPr/>
                    <a:lstStyle/>
                    <a:p>
                      <a:pPr algn="ctr"/>
                      <a:r>
                        <a:rPr lang="en-US" sz="1600" dirty="0" smtClean="0"/>
                        <a:t>805</a:t>
                      </a:r>
                      <a:r>
                        <a:rPr lang="en-US" sz="1600" baseline="0" dirty="0" smtClean="0"/>
                        <a:t> 800</a:t>
                      </a:r>
                      <a:endParaRPr lang="en-US" sz="1600" dirty="0"/>
                    </a:p>
                  </a:txBody>
                  <a:tcPr/>
                </a:tc>
                <a:tc>
                  <a:txBody>
                    <a:bodyPr/>
                    <a:lstStyle/>
                    <a:p>
                      <a:pPr algn="ctr"/>
                      <a:r>
                        <a:rPr lang="en-US" sz="1600" dirty="0" smtClean="0"/>
                        <a:t>neonatal preterm birth complications</a:t>
                      </a:r>
                      <a:endParaRPr lang="en-US" sz="1600" dirty="0"/>
                    </a:p>
                  </a:txBody>
                  <a:tcPr/>
                </a:tc>
                <a:extLst>
                  <a:ext uri="{0D108BD9-81ED-4DB2-BD59-A6C34878D82A}">
                    <a16:rowId xmlns:a16="http://schemas.microsoft.com/office/drawing/2014/main" val="2280808288"/>
                  </a:ext>
                </a:extLst>
              </a:tr>
              <a:tr h="340247">
                <a:tc>
                  <a:txBody>
                    <a:bodyPr/>
                    <a:lstStyle/>
                    <a:p>
                      <a:pPr algn="ctr"/>
                      <a:r>
                        <a:rPr lang="en-US" sz="1600" dirty="0" smtClean="0"/>
                        <a:t>740 400</a:t>
                      </a:r>
                      <a:endParaRPr lang="en-US" sz="1600" dirty="0"/>
                    </a:p>
                  </a:txBody>
                  <a:tcPr/>
                </a:tc>
                <a:tc>
                  <a:txBody>
                    <a:bodyPr/>
                    <a:lstStyle/>
                    <a:p>
                      <a:pPr algn="ctr"/>
                      <a:r>
                        <a:rPr lang="en-US" sz="1600" dirty="0" smtClean="0"/>
                        <a:t>neonatal birth</a:t>
                      </a:r>
                      <a:r>
                        <a:rPr lang="en-US" sz="1600" baseline="0" dirty="0" smtClean="0"/>
                        <a:t> asphyxia/trauma</a:t>
                      </a:r>
                      <a:endParaRPr lang="en-US" sz="1600" dirty="0"/>
                    </a:p>
                  </a:txBody>
                  <a:tcPr/>
                </a:tc>
                <a:extLst>
                  <a:ext uri="{0D108BD9-81ED-4DB2-BD59-A6C34878D82A}">
                    <a16:rowId xmlns:a16="http://schemas.microsoft.com/office/drawing/2014/main" val="1226400284"/>
                  </a:ext>
                </a:extLst>
              </a:tr>
              <a:tr h="340247">
                <a:tc>
                  <a:txBody>
                    <a:bodyPr/>
                    <a:lstStyle/>
                    <a:p>
                      <a:pPr algn="ctr"/>
                      <a:r>
                        <a:rPr lang="en-US" sz="1600" dirty="0" smtClean="0"/>
                        <a:t>703 900</a:t>
                      </a:r>
                      <a:endParaRPr lang="en-US" sz="1600" dirty="0"/>
                    </a:p>
                  </a:txBody>
                  <a:tcPr/>
                </a:tc>
                <a:tc>
                  <a:txBody>
                    <a:bodyPr/>
                    <a:lstStyle/>
                    <a:p>
                      <a:pPr algn="ctr"/>
                      <a:r>
                        <a:rPr lang="en-US" sz="1600" dirty="0" smtClean="0"/>
                        <a:t>lower respiratory infections</a:t>
                      </a:r>
                      <a:endParaRPr lang="en-US" sz="1600" dirty="0"/>
                    </a:p>
                  </a:txBody>
                  <a:tcPr/>
                </a:tc>
                <a:extLst>
                  <a:ext uri="{0D108BD9-81ED-4DB2-BD59-A6C34878D82A}">
                    <a16:rowId xmlns:a16="http://schemas.microsoft.com/office/drawing/2014/main" val="167465861"/>
                  </a:ext>
                </a:extLst>
              </a:tr>
              <a:tr h="340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498 900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diarrheal diseases</a:t>
                      </a:r>
                    </a:p>
                  </a:txBody>
                  <a:tcPr/>
                </a:tc>
                <a:extLst>
                  <a:ext uri="{0D108BD9-81ED-4DB2-BD59-A6C34878D82A}">
                    <a16:rowId xmlns:a16="http://schemas.microsoft.com/office/drawing/2014/main" val="2167433331"/>
                  </a:ext>
                </a:extLst>
              </a:tr>
              <a:tr h="340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474 100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malaria</a:t>
                      </a:r>
                    </a:p>
                  </a:txBody>
                  <a:tcPr/>
                </a:tc>
                <a:extLst>
                  <a:ext uri="{0D108BD9-81ED-4DB2-BD59-A6C34878D82A}">
                    <a16:rowId xmlns:a16="http://schemas.microsoft.com/office/drawing/2014/main" val="4139458656"/>
                  </a:ext>
                </a:extLst>
              </a:tr>
              <a:tr h="340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351 700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Neonatal sepsis</a:t>
                      </a:r>
                      <a:r>
                        <a:rPr lang="en-US" sz="1600" baseline="0" dirty="0" smtClean="0"/>
                        <a:t> + other infections</a:t>
                      </a:r>
                      <a:endParaRPr lang="en-US" sz="1600" dirty="0" smtClean="0"/>
                    </a:p>
                  </a:txBody>
                  <a:tcPr/>
                </a:tc>
                <a:extLst>
                  <a:ext uri="{0D108BD9-81ED-4DB2-BD59-A6C34878D82A}">
                    <a16:rowId xmlns:a16="http://schemas.microsoft.com/office/drawing/2014/main" val="2435067112"/>
                  </a:ext>
                </a:extLst>
              </a:tr>
              <a:tr h="340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220 200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Other neonatal disorders</a:t>
                      </a:r>
                    </a:p>
                  </a:txBody>
                  <a:tcPr/>
                </a:tc>
                <a:extLst>
                  <a:ext uri="{0D108BD9-81ED-4DB2-BD59-A6C34878D82A}">
                    <a16:rowId xmlns:a16="http://schemas.microsoft.com/office/drawing/2014/main" val="4019477154"/>
                  </a:ext>
                </a:extLst>
              </a:tr>
              <a:tr h="340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192 800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nutritional deficiencies</a:t>
                      </a:r>
                    </a:p>
                  </a:txBody>
                  <a:tcPr/>
                </a:tc>
                <a:extLst>
                  <a:ext uri="{0D108BD9-81ED-4DB2-BD59-A6C34878D82A}">
                    <a16:rowId xmlns:a16="http://schemas.microsoft.com/office/drawing/2014/main" val="1442663652"/>
                  </a:ext>
                </a:extLst>
              </a:tr>
              <a:tr h="340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173 100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meningitis</a:t>
                      </a:r>
                    </a:p>
                  </a:txBody>
                  <a:tcPr/>
                </a:tc>
                <a:extLst>
                  <a:ext uri="{0D108BD9-81ED-4DB2-BD59-A6C34878D82A}">
                    <a16:rowId xmlns:a16="http://schemas.microsoft.com/office/drawing/2014/main" val="3825740510"/>
                  </a:ext>
                </a:extLst>
              </a:tr>
              <a:tr h="340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88</a:t>
                      </a:r>
                      <a:r>
                        <a:rPr lang="en-US" sz="1600" baseline="0" dirty="0" smtClean="0"/>
                        <a:t> </a:t>
                      </a:r>
                      <a:r>
                        <a:rPr lang="en-US" sz="1600" dirty="0" smtClean="0"/>
                        <a:t>900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HIV/AIDS</a:t>
                      </a:r>
                    </a:p>
                  </a:txBody>
                  <a:tcPr/>
                </a:tc>
                <a:extLst>
                  <a:ext uri="{0D108BD9-81ED-4DB2-BD59-A6C34878D82A}">
                    <a16:rowId xmlns:a16="http://schemas.microsoft.com/office/drawing/2014/main" val="1665405589"/>
                  </a:ext>
                </a:extLst>
              </a:tr>
              <a:tr h="340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54 500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whooping cough</a:t>
                      </a:r>
                    </a:p>
                  </a:txBody>
                  <a:tcPr/>
                </a:tc>
                <a:extLst>
                  <a:ext uri="{0D108BD9-81ED-4DB2-BD59-A6C34878D82A}">
                    <a16:rowId xmlns:a16="http://schemas.microsoft.com/office/drawing/2014/main" val="2821347906"/>
                  </a:ext>
                </a:extLst>
              </a:tr>
              <a:tr h="340247">
                <a:tc>
                  <a:txBody>
                    <a:bodyPr/>
                    <a:lstStyle/>
                    <a:p>
                      <a:pPr algn="ctr"/>
                      <a:r>
                        <a:rPr lang="en-US" sz="1600" dirty="0" smtClean="0"/>
                        <a:t>62</a:t>
                      </a:r>
                      <a:r>
                        <a:rPr lang="en-US" sz="1600" baseline="0" dirty="0" smtClean="0"/>
                        <a:t> </a:t>
                      </a:r>
                      <a:r>
                        <a:rPr lang="en-US" sz="1600" dirty="0" smtClean="0"/>
                        <a:t>600</a:t>
                      </a:r>
                      <a:endParaRPr lang="en-US" sz="1600" dirty="0"/>
                    </a:p>
                  </a:txBody>
                  <a:tcPr/>
                </a:tc>
                <a:tc>
                  <a:txBody>
                    <a:bodyPr/>
                    <a:lstStyle/>
                    <a:p>
                      <a:pPr algn="ctr"/>
                      <a:r>
                        <a:rPr lang="en-US" sz="1600" dirty="0" smtClean="0"/>
                        <a:t>measles</a:t>
                      </a:r>
                      <a:endParaRPr lang="en-US" sz="1600" dirty="0"/>
                    </a:p>
                  </a:txBody>
                  <a:tcPr/>
                </a:tc>
                <a:extLst>
                  <a:ext uri="{0D108BD9-81ED-4DB2-BD59-A6C34878D82A}">
                    <a16:rowId xmlns:a16="http://schemas.microsoft.com/office/drawing/2014/main" val="1151222838"/>
                  </a:ext>
                </a:extLst>
              </a:tr>
              <a:tr h="340247">
                <a:tc>
                  <a:txBody>
                    <a:bodyPr/>
                    <a:lstStyle/>
                    <a:p>
                      <a:pPr algn="ctr"/>
                      <a:r>
                        <a:rPr lang="en-US" sz="1600" dirty="0" smtClean="0"/>
                        <a:t>25 500*</a:t>
                      </a:r>
                      <a:endParaRPr lang="en-US" sz="1600" dirty="0"/>
                    </a:p>
                  </a:txBody>
                  <a:tcPr/>
                </a:tc>
                <a:tc>
                  <a:txBody>
                    <a:bodyPr/>
                    <a:lstStyle/>
                    <a:p>
                      <a:pPr algn="ctr"/>
                      <a:r>
                        <a:rPr lang="en-US" sz="1600" dirty="0" smtClean="0"/>
                        <a:t>tetanus</a:t>
                      </a:r>
                      <a:endParaRPr lang="en-US" sz="1600" dirty="0"/>
                    </a:p>
                  </a:txBody>
                  <a:tcPr/>
                </a:tc>
                <a:extLst>
                  <a:ext uri="{0D108BD9-81ED-4DB2-BD59-A6C34878D82A}">
                    <a16:rowId xmlns:a16="http://schemas.microsoft.com/office/drawing/2014/main" val="1932575642"/>
                  </a:ext>
                </a:extLst>
              </a:tr>
            </a:tbl>
          </a:graphicData>
        </a:graphic>
      </p:graphicFrame>
      <p:sp>
        <p:nvSpPr>
          <p:cNvPr id="8" name="Oval 7"/>
          <p:cNvSpPr/>
          <p:nvPr/>
        </p:nvSpPr>
        <p:spPr>
          <a:xfrm>
            <a:off x="3437786" y="2708030"/>
            <a:ext cx="2760785" cy="6911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219889" y="4406051"/>
            <a:ext cx="1593385" cy="646331"/>
          </a:xfrm>
          <a:prstGeom prst="rect">
            <a:avLst/>
          </a:prstGeom>
          <a:noFill/>
        </p:spPr>
        <p:txBody>
          <a:bodyPr wrap="none" rtlCol="0">
            <a:spAutoFit/>
          </a:bodyPr>
          <a:lstStyle/>
          <a:p>
            <a:r>
              <a:rPr lang="en-US" dirty="0" smtClean="0">
                <a:solidFill>
                  <a:srgbClr val="FF0000"/>
                </a:solidFill>
              </a:rPr>
              <a:t>Pneumococcus</a:t>
            </a:r>
          </a:p>
          <a:p>
            <a:r>
              <a:rPr lang="en-US" dirty="0" smtClean="0">
                <a:solidFill>
                  <a:srgbClr val="FF0000"/>
                </a:solidFill>
              </a:rPr>
              <a:t>Rotavirus</a:t>
            </a:r>
            <a:endParaRPr lang="en-US" dirty="0">
              <a:solidFill>
                <a:srgbClr val="FF0000"/>
              </a:solidFill>
            </a:endParaRPr>
          </a:p>
        </p:txBody>
      </p:sp>
      <p:sp>
        <p:nvSpPr>
          <p:cNvPr id="9" name="Oval 8"/>
          <p:cNvSpPr/>
          <p:nvPr/>
        </p:nvSpPr>
        <p:spPr>
          <a:xfrm>
            <a:off x="3959700" y="4747846"/>
            <a:ext cx="1716963" cy="4031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683972" y="5424854"/>
            <a:ext cx="2268416" cy="10539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6738537" y="1720270"/>
            <a:ext cx="5226504" cy="4838791"/>
          </a:xfrm>
          <a:prstGeom prst="rect">
            <a:avLst/>
          </a:prstGeom>
        </p:spPr>
      </p:pic>
      <p:sp>
        <p:nvSpPr>
          <p:cNvPr id="6" name="TextBox 5"/>
          <p:cNvSpPr txBox="1"/>
          <p:nvPr/>
        </p:nvSpPr>
        <p:spPr>
          <a:xfrm>
            <a:off x="3144006" y="6460072"/>
            <a:ext cx="3348347" cy="338554"/>
          </a:xfrm>
          <a:prstGeom prst="rect">
            <a:avLst/>
          </a:prstGeom>
          <a:noFill/>
        </p:spPr>
        <p:txBody>
          <a:bodyPr wrap="square" rtlCol="0">
            <a:spAutoFit/>
          </a:bodyPr>
          <a:lstStyle/>
          <a:p>
            <a:r>
              <a:rPr lang="en-US" sz="1600" dirty="0" smtClean="0"/>
              <a:t>*19, 900 of tetanus cases in neonates</a:t>
            </a:r>
            <a:endParaRPr lang="en-US" sz="1600" dirty="0"/>
          </a:p>
        </p:txBody>
      </p:sp>
      <p:sp>
        <p:nvSpPr>
          <p:cNvPr id="7" name="TextBox 6"/>
          <p:cNvSpPr txBox="1"/>
          <p:nvPr/>
        </p:nvSpPr>
        <p:spPr>
          <a:xfrm>
            <a:off x="485095" y="1289384"/>
            <a:ext cx="10000024" cy="430887"/>
          </a:xfrm>
          <a:prstGeom prst="rect">
            <a:avLst/>
          </a:prstGeom>
          <a:noFill/>
        </p:spPr>
        <p:txBody>
          <a:bodyPr wrap="square" rtlCol="0">
            <a:spAutoFit/>
          </a:bodyPr>
          <a:lstStyle/>
          <a:p>
            <a:r>
              <a:rPr lang="en-US" sz="2200" dirty="0"/>
              <a:t>Selected leadings causes of deaths among children &lt;5 years of age, globally, 2015</a:t>
            </a:r>
          </a:p>
        </p:txBody>
      </p:sp>
    </p:spTree>
    <p:extLst>
      <p:ext uri="{BB962C8B-B14F-4D97-AF65-F5344CB8AC3E}">
        <p14:creationId xmlns:p14="http://schemas.microsoft.com/office/powerpoint/2010/main" val="271690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0070C0"/>
                </a:solidFill>
                <a:latin typeface="+mn-lt"/>
              </a:rPr>
              <a:t>How </a:t>
            </a:r>
            <a:r>
              <a:rPr lang="en-US" sz="4000" b="1" dirty="0" smtClean="0">
                <a:solidFill>
                  <a:srgbClr val="0070C0"/>
                </a:solidFill>
                <a:latin typeface="+mn-lt"/>
              </a:rPr>
              <a:t>Are </a:t>
            </a:r>
            <a:r>
              <a:rPr lang="en-US" sz="4000" b="1" dirty="0" smtClean="0">
                <a:solidFill>
                  <a:srgbClr val="0070C0"/>
                </a:solidFill>
                <a:latin typeface="+mn-lt"/>
              </a:rPr>
              <a:t>VPDs </a:t>
            </a:r>
            <a:r>
              <a:rPr lang="en-US" sz="4000" b="1" dirty="0" smtClean="0">
                <a:solidFill>
                  <a:srgbClr val="0070C0"/>
                </a:solidFill>
                <a:latin typeface="+mn-lt"/>
              </a:rPr>
              <a:t>Transmitted</a:t>
            </a:r>
            <a:r>
              <a:rPr lang="en-US" sz="4000" b="1" dirty="0" smtClean="0">
                <a:solidFill>
                  <a:srgbClr val="0070C0"/>
                </a:solidFill>
                <a:latin typeface="+mn-lt"/>
              </a:rPr>
              <a:t>? </a:t>
            </a:r>
            <a:endParaRPr lang="en-US" sz="4000" b="1" dirty="0">
              <a:solidFill>
                <a:srgbClr val="0070C0"/>
              </a:solidFill>
              <a:latin typeface="+mn-lt"/>
            </a:endParaRPr>
          </a:p>
        </p:txBody>
      </p:sp>
      <p:sp>
        <p:nvSpPr>
          <p:cNvPr id="3" name="Content Placeholder 2"/>
          <p:cNvSpPr>
            <a:spLocks noGrp="1"/>
          </p:cNvSpPr>
          <p:nvPr>
            <p:ph idx="1"/>
          </p:nvPr>
        </p:nvSpPr>
        <p:spPr>
          <a:xfrm>
            <a:off x="838200" y="1690688"/>
            <a:ext cx="4577862" cy="4675536"/>
          </a:xfrm>
        </p:spPr>
        <p:txBody>
          <a:bodyPr/>
          <a:lstStyle/>
          <a:p>
            <a:r>
              <a:rPr lang="en-US" dirty="0" smtClean="0"/>
              <a:t>Direct</a:t>
            </a:r>
          </a:p>
          <a:p>
            <a:pPr lvl="1">
              <a:buFont typeface="Courier New" panose="02070309020205020404" pitchFamily="49" charset="0"/>
              <a:buChar char="o"/>
            </a:pPr>
            <a:r>
              <a:rPr lang="en-US" dirty="0" smtClean="0"/>
              <a:t>Person-to-person contact</a:t>
            </a:r>
          </a:p>
          <a:p>
            <a:pPr lvl="1">
              <a:buFont typeface="Courier New" panose="02070309020205020404" pitchFamily="49" charset="0"/>
              <a:buChar char="o"/>
            </a:pPr>
            <a:r>
              <a:rPr lang="en-US" dirty="0" smtClean="0"/>
              <a:t>Droplet</a:t>
            </a:r>
          </a:p>
          <a:p>
            <a:r>
              <a:rPr lang="en-US" dirty="0" smtClean="0"/>
              <a:t>Indirect </a:t>
            </a:r>
          </a:p>
          <a:p>
            <a:pPr lvl="1">
              <a:buFont typeface="Courier New" panose="02070309020205020404" pitchFamily="49" charset="0"/>
              <a:buChar char="o"/>
            </a:pPr>
            <a:r>
              <a:rPr lang="en-US" dirty="0" smtClean="0"/>
              <a:t>Airborne</a:t>
            </a:r>
          </a:p>
          <a:p>
            <a:pPr lvl="1">
              <a:buFont typeface="Courier New" panose="02070309020205020404" pitchFamily="49" charset="0"/>
              <a:buChar char="o"/>
            </a:pPr>
            <a:r>
              <a:rPr lang="en-US" dirty="0" smtClean="0"/>
              <a:t>Contaminated objects</a:t>
            </a:r>
          </a:p>
          <a:p>
            <a:pPr lvl="1">
              <a:buFont typeface="Courier New" panose="02070309020205020404" pitchFamily="49" charset="0"/>
              <a:buChar char="o"/>
            </a:pPr>
            <a:r>
              <a:rPr lang="en-US" dirty="0" smtClean="0"/>
              <a:t>Food and water</a:t>
            </a:r>
          </a:p>
          <a:p>
            <a:pPr lvl="1">
              <a:buFont typeface="Courier New" panose="02070309020205020404" pitchFamily="49" charset="0"/>
              <a:buChar char="o"/>
            </a:pPr>
            <a:r>
              <a:rPr lang="en-US" dirty="0" smtClean="0"/>
              <a:t>Animal-to-person contact</a:t>
            </a:r>
          </a:p>
          <a:p>
            <a:pPr lvl="1">
              <a:buFont typeface="Courier New" panose="02070309020205020404" pitchFamily="49" charset="0"/>
              <a:buChar char="o"/>
            </a:pPr>
            <a:r>
              <a:rPr lang="en-US" dirty="0" smtClean="0"/>
              <a:t>Animal reservoirs</a:t>
            </a:r>
          </a:p>
          <a:p>
            <a:pPr lvl="1">
              <a:buFont typeface="Courier New" panose="02070309020205020404" pitchFamily="49" charset="0"/>
              <a:buChar char="o"/>
            </a:pPr>
            <a:r>
              <a:rPr lang="en-US" dirty="0" smtClean="0"/>
              <a:t>Vector-borne</a:t>
            </a:r>
          </a:p>
          <a:p>
            <a:pPr lvl="1">
              <a:buFont typeface="Courier New" panose="02070309020205020404" pitchFamily="49" charset="0"/>
              <a:buChar char="o"/>
            </a:pPr>
            <a:r>
              <a:rPr lang="en-US" dirty="0" smtClean="0"/>
              <a:t>Environmental</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547" t="16666" r="7863" b="32949"/>
          <a:stretch/>
        </p:blipFill>
        <p:spPr>
          <a:xfrm>
            <a:off x="5316071" y="1792941"/>
            <a:ext cx="2117843" cy="127655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754" t="-2533" r="6902" b="12406"/>
          <a:stretch/>
        </p:blipFill>
        <p:spPr>
          <a:xfrm>
            <a:off x="5665876" y="3274745"/>
            <a:ext cx="1414267" cy="150742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7059" r="23071" b="13595"/>
          <a:stretch/>
        </p:blipFill>
        <p:spPr>
          <a:xfrm>
            <a:off x="8067456" y="3274745"/>
            <a:ext cx="1031118" cy="1488142"/>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8954" t="6535" r="8432" b="20131"/>
          <a:stretch/>
        </p:blipFill>
        <p:spPr>
          <a:xfrm>
            <a:off x="7915055" y="1563424"/>
            <a:ext cx="1696677" cy="150607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4641" t="6798" r="9216" b="21438"/>
          <a:stretch/>
        </p:blipFill>
        <p:spPr>
          <a:xfrm>
            <a:off x="5561514" y="4987418"/>
            <a:ext cx="1872400" cy="1559860"/>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b="13072"/>
          <a:stretch/>
        </p:blipFill>
        <p:spPr>
          <a:xfrm>
            <a:off x="7915055" y="5133840"/>
            <a:ext cx="1457544" cy="1267015"/>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6078" t="6274" r="6994" b="16340"/>
          <a:stretch/>
        </p:blipFill>
        <p:spPr>
          <a:xfrm>
            <a:off x="9937385" y="5028345"/>
            <a:ext cx="1650839" cy="1469619"/>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4901" t="1961" r="5948" b="16993"/>
          <a:stretch/>
        </p:blipFill>
        <p:spPr>
          <a:xfrm>
            <a:off x="10085887" y="3427447"/>
            <a:ext cx="1353836" cy="1230760"/>
          </a:xfrm>
          <a:prstGeom prst="rect">
            <a:avLst/>
          </a:prstGeom>
        </p:spPr>
      </p:pic>
      <p:pic>
        <p:nvPicPr>
          <p:cNvPr id="14" name="Picture 13"/>
          <p:cNvPicPr>
            <a:picLocks noChangeAspect="1"/>
          </p:cNvPicPr>
          <p:nvPr/>
        </p:nvPicPr>
        <p:blipFill rotWithShape="1">
          <a:blip r:embed="rId11" cstate="print">
            <a:extLst>
              <a:ext uri="{28A0092B-C50C-407E-A947-70E740481C1C}">
                <a14:useLocalDpi xmlns:a14="http://schemas.microsoft.com/office/drawing/2010/main" val="0"/>
              </a:ext>
            </a:extLst>
          </a:blip>
          <a:srcRect l="21752" r="17222" b="13974"/>
          <a:stretch/>
        </p:blipFill>
        <p:spPr>
          <a:xfrm>
            <a:off x="10265989" y="1730874"/>
            <a:ext cx="993630" cy="1400685"/>
          </a:xfrm>
          <a:prstGeom prst="rect">
            <a:avLst/>
          </a:prstGeom>
        </p:spPr>
      </p:pic>
    </p:spTree>
    <p:extLst>
      <p:ext uri="{BB962C8B-B14F-4D97-AF65-F5344CB8AC3E}">
        <p14:creationId xmlns:p14="http://schemas.microsoft.com/office/powerpoint/2010/main" val="2559713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accent1">
                    <a:lumMod val="75000"/>
                  </a:schemeClr>
                </a:solidFill>
                <a:latin typeface="+mn-lt"/>
              </a:rPr>
              <a:t>Potential for spread in an unimmunized population</a:t>
            </a:r>
            <a:endParaRPr lang="en-US" sz="4000" dirty="0">
              <a:solidFill>
                <a:schemeClr val="accent1">
                  <a:lumMod val="75000"/>
                </a:schemeClr>
              </a:solidFill>
              <a:latin typeface="+mn-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76664" y="1854652"/>
            <a:ext cx="8537945" cy="4955058"/>
          </a:xfrm>
        </p:spPr>
      </p:pic>
      <p:sp>
        <p:nvSpPr>
          <p:cNvPr id="5" name="Rectangle 4"/>
          <p:cNvSpPr/>
          <p:nvPr/>
        </p:nvSpPr>
        <p:spPr>
          <a:xfrm>
            <a:off x="6088656" y="1690688"/>
            <a:ext cx="6103344" cy="5282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24630" y="4244765"/>
            <a:ext cx="4019320" cy="272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31674" y="1469061"/>
            <a:ext cx="2913962" cy="771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3447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447" y="365125"/>
            <a:ext cx="11350868" cy="1325563"/>
          </a:xfrm>
        </p:spPr>
        <p:txBody>
          <a:bodyPr>
            <a:normAutofit/>
          </a:bodyPr>
          <a:lstStyle/>
          <a:p>
            <a:pPr algn="ctr"/>
            <a:r>
              <a:rPr lang="en-US" sz="4000" b="1" dirty="0" smtClean="0">
                <a:solidFill>
                  <a:srgbClr val="0070C0"/>
                </a:solidFill>
                <a:latin typeface="+mn-lt"/>
              </a:rPr>
              <a:t>What </a:t>
            </a:r>
            <a:r>
              <a:rPr lang="en-US" sz="4000" b="1" dirty="0" smtClean="0">
                <a:solidFill>
                  <a:srgbClr val="0070C0"/>
                </a:solidFill>
                <a:latin typeface="+mn-lt"/>
              </a:rPr>
              <a:t>Can We Do </a:t>
            </a:r>
            <a:r>
              <a:rPr lang="en-US" sz="4000" b="1" dirty="0" smtClean="0">
                <a:solidFill>
                  <a:srgbClr val="0070C0"/>
                </a:solidFill>
                <a:latin typeface="+mn-lt"/>
              </a:rPr>
              <a:t>to </a:t>
            </a:r>
            <a:r>
              <a:rPr lang="en-US" sz="4000" b="1" dirty="0" smtClean="0">
                <a:solidFill>
                  <a:srgbClr val="0070C0"/>
                </a:solidFill>
                <a:latin typeface="+mn-lt"/>
              </a:rPr>
              <a:t>Prevent Transmission of VPDs?</a:t>
            </a:r>
            <a:endParaRPr lang="en-US" sz="4000" b="1" dirty="0">
              <a:solidFill>
                <a:srgbClr val="0070C0"/>
              </a:solidFill>
              <a:latin typeface="+mn-lt"/>
            </a:endParaRPr>
          </a:p>
        </p:txBody>
      </p:sp>
      <p:sp>
        <p:nvSpPr>
          <p:cNvPr id="3" name="Content Placeholder 2"/>
          <p:cNvSpPr>
            <a:spLocks noGrp="1"/>
          </p:cNvSpPr>
          <p:nvPr>
            <p:ph idx="1"/>
          </p:nvPr>
        </p:nvSpPr>
        <p:spPr>
          <a:xfrm>
            <a:off x="651922" y="1690688"/>
            <a:ext cx="4784984" cy="4351338"/>
          </a:xfrm>
        </p:spPr>
        <p:txBody>
          <a:bodyPr>
            <a:noAutofit/>
          </a:bodyPr>
          <a:lstStyle/>
          <a:p>
            <a:r>
              <a:rPr lang="en-US" dirty="0" smtClean="0"/>
              <a:t>Treatment:</a:t>
            </a:r>
            <a:endParaRPr lang="en-US" dirty="0" smtClean="0"/>
          </a:p>
          <a:p>
            <a:pPr lvl="1"/>
            <a:r>
              <a:rPr lang="en-US" dirty="0" smtClean="0"/>
              <a:t>Antibiotics, antivirals</a:t>
            </a:r>
          </a:p>
          <a:p>
            <a:pPr lvl="1"/>
            <a:r>
              <a:rPr lang="en-US" dirty="0" smtClean="0"/>
              <a:t>Supportive care</a:t>
            </a:r>
          </a:p>
          <a:p>
            <a:pPr marL="457200" lvl="1" indent="0">
              <a:buNone/>
            </a:pPr>
            <a:endParaRPr lang="en-US" sz="400" i="1" dirty="0" smtClean="0"/>
          </a:p>
          <a:p>
            <a:r>
              <a:rPr lang="en-US" dirty="0" smtClean="0"/>
              <a:t>Surveillance:</a:t>
            </a:r>
          </a:p>
          <a:p>
            <a:pPr lvl="1"/>
            <a:r>
              <a:rPr lang="en-US" dirty="0"/>
              <a:t>T</a:t>
            </a:r>
            <a:r>
              <a:rPr lang="en-US" dirty="0" smtClean="0"/>
              <a:t>imely </a:t>
            </a:r>
            <a:r>
              <a:rPr lang="en-US" dirty="0"/>
              <a:t>case </a:t>
            </a:r>
            <a:r>
              <a:rPr lang="en-US" dirty="0"/>
              <a:t>i</a:t>
            </a:r>
            <a:r>
              <a:rPr lang="en-US" dirty="0" smtClean="0"/>
              <a:t>nvestigation </a:t>
            </a:r>
            <a:r>
              <a:rPr lang="en-US" dirty="0"/>
              <a:t>and </a:t>
            </a:r>
            <a:r>
              <a:rPr lang="en-US" dirty="0" smtClean="0"/>
              <a:t>response</a:t>
            </a:r>
            <a:endParaRPr lang="en-US" dirty="0" smtClean="0"/>
          </a:p>
          <a:p>
            <a:pPr marL="0" indent="0">
              <a:buNone/>
            </a:pPr>
            <a:endParaRPr lang="en-US" sz="400" dirty="0"/>
          </a:p>
          <a:p>
            <a:r>
              <a:rPr lang="en-US" dirty="0" smtClean="0"/>
              <a:t>Prevention:</a:t>
            </a:r>
            <a:endParaRPr lang="en-US" dirty="0" smtClean="0"/>
          </a:p>
          <a:p>
            <a:pPr lvl="1"/>
            <a:r>
              <a:rPr lang="en-US" dirty="0" smtClean="0"/>
              <a:t>Immunizations</a:t>
            </a:r>
          </a:p>
          <a:p>
            <a:pPr lvl="1"/>
            <a:r>
              <a:rPr lang="en-US" dirty="0" smtClean="0"/>
              <a:t>Vector control</a:t>
            </a:r>
          </a:p>
          <a:p>
            <a:pPr lvl="1"/>
            <a:r>
              <a:rPr lang="en-US" dirty="0" smtClean="0"/>
              <a:t>Micronutrient supplementation</a:t>
            </a:r>
          </a:p>
          <a:p>
            <a:pPr lvl="1"/>
            <a:r>
              <a:rPr lang="en-US" dirty="0" smtClean="0"/>
              <a:t>WASH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100" y="1690688"/>
            <a:ext cx="6383215" cy="4486275"/>
          </a:xfrm>
          <a:prstGeom prst="rect">
            <a:avLst/>
          </a:prstGeom>
        </p:spPr>
      </p:pic>
      <p:sp>
        <p:nvSpPr>
          <p:cNvPr id="5" name="Rectangle 4"/>
          <p:cNvSpPr/>
          <p:nvPr/>
        </p:nvSpPr>
        <p:spPr>
          <a:xfrm>
            <a:off x="1370669" y="4984308"/>
            <a:ext cx="2086983" cy="3550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12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3998BB4EF6914BAF1FFB970CF1B6DF" ma:contentTypeVersion="12" ma:contentTypeDescription="Create a new document." ma:contentTypeScope="" ma:versionID="fb647bf02ebc41040eabf3129b799da8">
  <xsd:schema xmlns:xsd="http://www.w3.org/2001/XMLSchema" xmlns:xs="http://www.w3.org/2001/XMLSchema" xmlns:p="http://schemas.microsoft.com/office/2006/metadata/properties" xmlns:ns1="http://schemas.microsoft.com/sharepoint/v3" xmlns:ns2="88811ff1-e2ca-4b99-96c0-8e2a760d69b1" xmlns:ns3="2fb1b662-f59d-4b16-9d61-2106d813860a" targetNamespace="http://schemas.microsoft.com/office/2006/metadata/properties" ma:root="true" ma:fieldsID="4c33596565cac8c94e83a660d5e41f91" ns1:_="" ns2:_="" ns3:_="">
    <xsd:import namespace="http://schemas.microsoft.com/sharepoint/v3"/>
    <xsd:import namespace="88811ff1-e2ca-4b99-96c0-8e2a760d69b1"/>
    <xsd:import namespace="2fb1b662-f59d-4b16-9d61-2106d813860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811ff1-e2ca-4b99-96c0-8e2a760d69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b1b662-f59d-4b16-9d61-2106d813860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C8E08D8-BF08-4D85-9529-A9303BFE5158}"/>
</file>

<file path=customXml/itemProps2.xml><?xml version="1.0" encoding="utf-8"?>
<ds:datastoreItem xmlns:ds="http://schemas.openxmlformats.org/officeDocument/2006/customXml" ds:itemID="{4401E22F-3970-4FBE-A980-11174447653A}"/>
</file>

<file path=customXml/itemProps3.xml><?xml version="1.0" encoding="utf-8"?>
<ds:datastoreItem xmlns:ds="http://schemas.openxmlformats.org/officeDocument/2006/customXml" ds:itemID="{A074918F-D91E-43EC-9878-F1407D95DE15}"/>
</file>

<file path=docProps/app.xml><?xml version="1.0" encoding="utf-8"?>
<Properties xmlns="http://schemas.openxmlformats.org/officeDocument/2006/extended-properties" xmlns:vt="http://schemas.openxmlformats.org/officeDocument/2006/docPropsVTypes">
  <Template/>
  <TotalTime>3575</TotalTime>
  <Words>4824</Words>
  <Application>Microsoft Office PowerPoint</Application>
  <PresentationFormat>Widescreen</PresentationFormat>
  <Paragraphs>562</Paragraphs>
  <Slides>57</Slides>
  <Notes>44</Notes>
  <HiddenSlides>22</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7" baseType="lpstr">
      <vt:lpstr>Arial</vt:lpstr>
      <vt:lpstr>Calibri</vt:lpstr>
      <vt:lpstr>Calibri Light</vt:lpstr>
      <vt:lpstr>Century Gothic</vt:lpstr>
      <vt:lpstr>Courier New</vt:lpstr>
      <vt:lpstr>Myriad Pro</vt:lpstr>
      <vt:lpstr>Times New Roman</vt:lpstr>
      <vt:lpstr>Wingdings</vt:lpstr>
      <vt:lpstr>Office Theme</vt:lpstr>
      <vt:lpstr>Worksheet</vt:lpstr>
      <vt:lpstr>    Introduction to Vaccine Preventable Diseases</vt:lpstr>
      <vt:lpstr>Overview</vt:lpstr>
      <vt:lpstr>What are Vaccine Preventable Diseases (VPDs)?</vt:lpstr>
      <vt:lpstr>Global Importance of VPDs</vt:lpstr>
      <vt:lpstr>Global Importance of VPDs (cont.)</vt:lpstr>
      <vt:lpstr>Global Importance of VPDs (cont.)</vt:lpstr>
      <vt:lpstr>How Are VPDs Transmitted? </vt:lpstr>
      <vt:lpstr>Potential for spread in an unimmunized population</vt:lpstr>
      <vt:lpstr>What Can We Do to Prevent Transmission of VPDs?</vt:lpstr>
      <vt:lpstr>What is VPD Surveillance?</vt:lpstr>
      <vt:lpstr>VPD Surveillance (cont.)</vt:lpstr>
      <vt:lpstr>VPD Surveillance Data</vt:lpstr>
      <vt:lpstr>Burden of VPDs</vt:lpstr>
      <vt:lpstr>VPD Surveillance – Potential Benefit of Early Detection and Response</vt:lpstr>
      <vt:lpstr>Example: Estimated Impact of Different Response Timing During the Ebola Response in Liberia</vt:lpstr>
      <vt:lpstr>Prevention of VPDs – The EPI Program </vt:lpstr>
      <vt:lpstr>Available Vaccines to Prevent VPDs </vt:lpstr>
      <vt:lpstr>Overview of Global Strategies for VPDs</vt:lpstr>
      <vt:lpstr>Success Story in Global VPD Control </vt:lpstr>
      <vt:lpstr>Global Strategies for Prevention of VPDs</vt:lpstr>
      <vt:lpstr>Global Strategies for Prevention of VPDs (cont.)</vt:lpstr>
      <vt:lpstr>Example: Global Action Plan for Prevention and Control of Pneumonia and Diarrhea</vt:lpstr>
      <vt:lpstr>Prevention of VPDs – How RI Programs Can Support VPD Control</vt:lpstr>
      <vt:lpstr>Example: Estimated Impact of Different Interventions During Measles Outbreak</vt:lpstr>
      <vt:lpstr>Prevention of VPDs – Global Coverage Estimates (1980-2017)</vt:lpstr>
      <vt:lpstr>Prevention of VPDs – Vaccine Impact</vt:lpstr>
      <vt:lpstr>Economic Impact of Vaccine Programs</vt:lpstr>
      <vt:lpstr>Conclusion</vt:lpstr>
      <vt:lpstr>VPD Activity </vt:lpstr>
      <vt:lpstr>Summary</vt:lpstr>
      <vt:lpstr>Additional VPD Resources</vt:lpstr>
      <vt:lpstr>Your Best Resource</vt:lpstr>
      <vt:lpstr>Thank You!</vt:lpstr>
      <vt:lpstr>Extra slides</vt:lpstr>
      <vt:lpstr>Extra global burden slides</vt:lpstr>
      <vt:lpstr>Estimates of pertussis cases and mortality, children aged under 5 years, 2014</vt:lpstr>
      <vt:lpstr>Estimated age-standardized mortality rate of cervical cancer, 2018</vt:lpstr>
      <vt:lpstr>Impact of selected vaccines</vt:lpstr>
      <vt:lpstr>PowerPoint Presentation</vt:lpstr>
      <vt:lpstr>Trend in Global Estimated and Reported Neonatal Tetanus Deaths 1988-2013</vt:lpstr>
      <vt:lpstr>Global rotavirus vaccine impact on severe diarrhea, 2008-2016</vt:lpstr>
      <vt:lpstr>Rotavirus impact on severe diarrhea</vt:lpstr>
      <vt:lpstr>Pneumococcal and Hib vaccine impact</vt:lpstr>
      <vt:lpstr>MenAfriVac impact</vt:lpstr>
      <vt:lpstr>Impact of routine immunizations in the US</vt:lpstr>
      <vt:lpstr>Substantial Decline in Prevalence of HPV Types 6, 11, 16, 18, Following HPV Vaccine Introduction</vt:lpstr>
      <vt:lpstr>Country specific vaccine impact estimates</vt:lpstr>
      <vt:lpstr>Rotavirus impact on diarrhea mortality</vt:lpstr>
      <vt:lpstr>Incidence of Invasive Hib Disease Declines Following Hib Vaccine Introduction in Children Younger than 5 Years</vt:lpstr>
      <vt:lpstr>Reduction in Annual Pneumonia Incidence Following PCV Introduction in The Gambia</vt:lpstr>
      <vt:lpstr>PowerPoint Presentation</vt:lpstr>
      <vt:lpstr>Why are VPDs a priority? (cont.) </vt:lpstr>
      <vt:lpstr>GBD data quality</vt:lpstr>
      <vt:lpstr>Estimated incidence of RSV ALRI among children &lt;5 years of age in developing countries</vt:lpstr>
      <vt:lpstr>Hib estimated mortality rates, children aged under 5 years, 2015</vt:lpstr>
      <vt:lpstr>How do we monitor VPDs? (cont.)</vt:lpstr>
      <vt:lpstr>PowerPoint Presentation</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Polio Eradication Initiative  AFP Surveillance Part 3:  Calculating key AFP surveillance indicators</dc:title>
  <dc:creator>Hennessee, Ian (CDC/CGH/DGHP)</dc:creator>
  <cp:lastModifiedBy>Callaghan, Anna (CDC/DDPHSIS/CGH/GID)</cp:lastModifiedBy>
  <cp:revision>283</cp:revision>
  <dcterms:created xsi:type="dcterms:W3CDTF">2017-07-06T16:00:57Z</dcterms:created>
  <dcterms:modified xsi:type="dcterms:W3CDTF">2019-04-08T20:51:57Z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0x010100A83998BB4EF6914BAF1FFB970CF1B6DF</vt:lpwstr>
  </property>
</Properties>
</file>